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69" r:id="rId5"/>
    <p:sldId id="262" r:id="rId6"/>
    <p:sldId id="264" r:id="rId7"/>
    <p:sldId id="258" r:id="rId8"/>
    <p:sldId id="267" r:id="rId9"/>
    <p:sldId id="270" r:id="rId10"/>
    <p:sldId id="266" r:id="rId11"/>
    <p:sldId id="268" r:id="rId12"/>
    <p:sldId id="271" r:id="rId13"/>
    <p:sldId id="272" r:id="rId14"/>
    <p:sldId id="274" r:id="rId15"/>
    <p:sldId id="277" r:id="rId16"/>
    <p:sldId id="278" r:id="rId17"/>
    <p:sldId id="275" r:id="rId18"/>
    <p:sldId id="276" r:id="rId19"/>
    <p:sldId id="273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61" autoAdjust="0"/>
    <p:restoredTop sz="94611" autoAdjust="0"/>
  </p:normalViewPr>
  <p:slideViewPr>
    <p:cSldViewPr snapToGrid="0" snapToObjects="1"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1111E-9660-4619-B115-AB4EBF8E8353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6B9A2-9182-4A5E-9571-CAEEA2F038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43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6B9A2-9182-4A5E-9571-CAEEA2F038F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15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6B9A2-9182-4A5E-9571-CAEEA2F038F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87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460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73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5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56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85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53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5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86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87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44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04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9F4CD-6E4C-BE40-8AA8-2AA439F10DBE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8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www.ipp.spb.ru" TargetMode="External"/><Relationship Id="rId5" Type="http://schemas.openxmlformats.org/officeDocument/2006/relationships/hyperlink" Target="mailto:a.shaskolsky@ipp.spb.ru" TargetMode="Externa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:\ИНФОРМОТДЕЛ\Селявина Юлия\Конгресс\2018\Презентации - шаблон\Шаблон(2)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3829"/>
            <a:ext cx="9140134" cy="144417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866" y="2014309"/>
            <a:ext cx="9140134" cy="14700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Ипотека на развитых рынках: </a:t>
            </a:r>
            <a:br>
              <a:rPr lang="ru-RU" b="1" dirty="0"/>
            </a:br>
            <a:r>
              <a:rPr lang="ru-RU" b="1" dirty="0"/>
              <a:t>нам туда?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9666" y="3543299"/>
            <a:ext cx="6400800" cy="1752600"/>
          </a:xfrm>
        </p:spPr>
        <p:txBody>
          <a:bodyPr/>
          <a:lstStyle/>
          <a:p>
            <a:r>
              <a:rPr lang="ru-RU" b="1" i="1" dirty="0"/>
              <a:t>Об ипотеке в Европе и Северной Америке: ставки и условия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P:\ИНФОРМОТДЕЛ\Селявина Юлия\Конгресс\2018\Презентации - шаблон\Шаблон-верх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71837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349B68A-273C-43F1-A93C-82EC1B6B2214}"/>
              </a:ext>
            </a:extLst>
          </p:cNvPr>
          <p:cNvSpPr/>
          <p:nvPr/>
        </p:nvSpPr>
        <p:spPr>
          <a:xfrm>
            <a:off x="0" y="4946302"/>
            <a:ext cx="9140133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Алексей Шаскольский</a:t>
            </a:r>
          </a:p>
          <a:p>
            <a:pPr algn="ctr"/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правления Санкт-Петербургского регионального отделения Российского общества оценщиков </a:t>
            </a:r>
          </a:p>
          <a:p>
            <a:pPr algn="ctr"/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 Королевского общества сертифицированных экспертов  Великобритании (MRICS) </a:t>
            </a:r>
          </a:p>
          <a:p>
            <a:pPr algn="ctr"/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Аффилированный член Института Оценки, США </a:t>
            </a:r>
          </a:p>
          <a:p>
            <a:pPr algn="ctr"/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руководителя Департамента оценки </a:t>
            </a:r>
          </a:p>
          <a:p>
            <a:pPr algn="ctr"/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проблем </a:t>
            </a:r>
            <a:r>
              <a:rPr lang="ru-RU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предпринимательства,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xmlns="" val="52014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:\ИНФОРМОТДЕЛ\Селявина Юлия\Конгресс\2018\Презентации - шаблон\Шаблон(2)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1"/>
            <a:ext cx="9140134" cy="16764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199466" y="1099431"/>
            <a:ext cx="4258733" cy="1135769"/>
          </a:xfrm>
        </p:spPr>
        <p:txBody>
          <a:bodyPr/>
          <a:lstStyle/>
          <a:p>
            <a:r>
              <a:rPr lang="ru-RU" dirty="0"/>
              <a:t>США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32958" y="2362794"/>
            <a:ext cx="5307176" cy="3970273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На 27.09.2018 г. </a:t>
            </a:r>
          </a:p>
          <a:p>
            <a:r>
              <a:rPr lang="ru-RU" b="1" dirty="0">
                <a:solidFill>
                  <a:schemeClr val="tx1"/>
                </a:solidFill>
              </a:rPr>
              <a:t>30-летняя ипотека с фиксированной ставкой </a:t>
            </a:r>
          </a:p>
          <a:p>
            <a:r>
              <a:rPr lang="ru-RU" dirty="0">
                <a:solidFill>
                  <a:schemeClr val="tx1"/>
                </a:solidFill>
              </a:rPr>
              <a:t>в среднем составляла 4,72%, </a:t>
            </a:r>
          </a:p>
          <a:p>
            <a:r>
              <a:rPr lang="ru-RU" dirty="0">
                <a:solidFill>
                  <a:schemeClr val="tx1"/>
                </a:solidFill>
              </a:rPr>
              <a:t>год назад – 3,83%</a:t>
            </a:r>
          </a:p>
          <a:p>
            <a:r>
              <a:rPr lang="ru-RU" b="1" dirty="0">
                <a:solidFill>
                  <a:schemeClr val="tx1"/>
                </a:solidFill>
              </a:rPr>
              <a:t>15-летняя ипотека с фиксированной ставкой </a:t>
            </a:r>
          </a:p>
          <a:p>
            <a:r>
              <a:rPr lang="ru-RU" dirty="0">
                <a:solidFill>
                  <a:schemeClr val="tx1"/>
                </a:solidFill>
              </a:rPr>
              <a:t>в среднем </a:t>
            </a:r>
            <a:r>
              <a:rPr lang="ru-RU">
                <a:solidFill>
                  <a:schemeClr val="tx1"/>
                </a:solidFill>
              </a:rPr>
              <a:t>составляла 4,16%,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год назад – 3,13%</a:t>
            </a:r>
          </a:p>
          <a:p>
            <a:r>
              <a:rPr lang="ru-RU" b="1" dirty="0">
                <a:solidFill>
                  <a:schemeClr val="tx1"/>
                </a:solidFill>
              </a:rPr>
              <a:t>Средний процент кредита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ок</a:t>
            </a:r>
            <a:r>
              <a:rPr lang="ru-RU" dirty="0">
                <a:solidFill>
                  <a:schemeClr val="tx1"/>
                </a:solidFill>
              </a:rPr>
              <a:t>. 80%</a:t>
            </a:r>
          </a:p>
          <a:p>
            <a:endParaRPr lang="ru-RU" dirty="0"/>
          </a:p>
        </p:txBody>
      </p:sp>
      <p:pic>
        <p:nvPicPr>
          <p:cNvPr id="1027" name="Picture 3" descr="P:\ИНФОРМОТДЕЛ\Селявина Юлия\Конгресс\2018\Презентации - шаблон\Шаблон-верх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71837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D9CA1D-A7C9-4141-8A9C-F2384BB6A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6302"/>
            <a:ext cx="3832959" cy="535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17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:\ИНФОРМОТДЕЛ\Селявина Юлия\Конгресс\2018\Презентации - шаблон\Шаблон(2)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1"/>
            <a:ext cx="9140134" cy="16764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3867" y="1103347"/>
            <a:ext cx="7772400" cy="1470025"/>
          </a:xfrm>
        </p:spPr>
        <p:txBody>
          <a:bodyPr/>
          <a:lstStyle/>
          <a:p>
            <a:r>
              <a:rPr lang="ru-RU" dirty="0"/>
              <a:t>США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73372"/>
            <a:ext cx="6355644" cy="342102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 общему правилу, ипотечный взнос «</a:t>
            </a:r>
            <a:r>
              <a:rPr lang="en-US" dirty="0">
                <a:solidFill>
                  <a:schemeClr val="tx1"/>
                </a:solidFill>
              </a:rPr>
              <a:t>front ratio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  <a:p>
            <a:r>
              <a:rPr lang="ru-RU" dirty="0">
                <a:solidFill>
                  <a:schemeClr val="tx1"/>
                </a:solidFill>
              </a:rPr>
              <a:t>(платеж по основной сумме кредита, </a:t>
            </a:r>
          </a:p>
          <a:p>
            <a:r>
              <a:rPr lang="ru-RU" dirty="0">
                <a:solidFill>
                  <a:schemeClr val="tx1"/>
                </a:solidFill>
              </a:rPr>
              <a:t>% по кредиту, страховка и налоги) </a:t>
            </a:r>
          </a:p>
          <a:p>
            <a:r>
              <a:rPr lang="ru-RU" dirty="0">
                <a:solidFill>
                  <a:schemeClr val="tx1"/>
                </a:solidFill>
              </a:rPr>
              <a:t>не должен превышать 28% валового дохода заемщика. </a:t>
            </a:r>
          </a:p>
          <a:p>
            <a:r>
              <a:rPr lang="ru-RU" dirty="0">
                <a:solidFill>
                  <a:schemeClr val="tx1"/>
                </a:solidFill>
              </a:rPr>
              <a:t>Однако в отдельных случаях эта доля доходит до 40%. </a:t>
            </a:r>
          </a:p>
        </p:txBody>
      </p:sp>
      <p:pic>
        <p:nvPicPr>
          <p:cNvPr id="1027" name="Picture 3" descr="P:\ИНФОРМОТДЕЛ\Селявина Юлия\Конгресс\2018\Презентации - шаблон\Шаблон-верх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71837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969ED2-E6F6-422F-ABDF-794BB09CC725}"/>
              </a:ext>
            </a:extLst>
          </p:cNvPr>
          <p:cNvPicPr/>
          <p:nvPr/>
        </p:nvPicPr>
        <p:blipFill rotWithShape="1">
          <a:blip r:embed="rId4"/>
          <a:srcRect l="86328" t="24318" r="643" b="15724"/>
          <a:stretch/>
        </p:blipFill>
        <p:spPr bwMode="auto">
          <a:xfrm>
            <a:off x="6656014" y="2662660"/>
            <a:ext cx="2484120" cy="3496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0658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:\ИНФОРМОТДЕЛ\Селявина Юлия\Конгресс\2018\Презентации - шаблон\Шаблон(2)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1"/>
            <a:ext cx="9140134" cy="16764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061157"/>
            <a:ext cx="7772400" cy="1535288"/>
          </a:xfrm>
        </p:spPr>
        <p:txBody>
          <a:bodyPr/>
          <a:lstStyle/>
          <a:p>
            <a:r>
              <a:rPr lang="ru-RU" dirty="0"/>
              <a:t>США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" y="2865435"/>
            <a:ext cx="8887968" cy="3320875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Вариант подсчета «</a:t>
            </a:r>
            <a:r>
              <a:rPr lang="en-US" dirty="0">
                <a:solidFill>
                  <a:schemeClr val="tx1"/>
                </a:solidFill>
              </a:rPr>
              <a:t>back ratio</a:t>
            </a:r>
            <a:r>
              <a:rPr lang="ru-RU" dirty="0">
                <a:solidFill>
                  <a:schemeClr val="tx1"/>
                </a:solidFill>
              </a:rPr>
              <a:t>» – какой % ипотека может занимать в прочих расходах домовладения: не выше 36% валового дохода, </a:t>
            </a:r>
          </a:p>
          <a:p>
            <a:r>
              <a:rPr lang="ru-RU" dirty="0">
                <a:solidFill>
                  <a:schemeClr val="tx1"/>
                </a:solidFill>
              </a:rPr>
              <a:t>т.е. затраты на ипотеку – </a:t>
            </a:r>
          </a:p>
          <a:p>
            <a:r>
              <a:rPr lang="ru-RU" dirty="0">
                <a:solidFill>
                  <a:schemeClr val="tx1"/>
                </a:solidFill>
              </a:rPr>
              <a:t>месячный доход умножается на 0,36.</a:t>
            </a:r>
          </a:p>
          <a:p>
            <a:r>
              <a:rPr lang="ru-RU" dirty="0">
                <a:solidFill>
                  <a:schemeClr val="tx1"/>
                </a:solidFill>
              </a:rPr>
              <a:t>Но этот процент может достигать 45% </a:t>
            </a:r>
          </a:p>
          <a:p>
            <a:r>
              <a:rPr lang="ru-RU" dirty="0">
                <a:solidFill>
                  <a:schemeClr val="tx1"/>
                </a:solidFill>
              </a:rPr>
              <a:t>(хотя это может увеличить % по ипотеке)</a:t>
            </a:r>
          </a:p>
        </p:txBody>
      </p:sp>
      <p:pic>
        <p:nvPicPr>
          <p:cNvPr id="1027" name="Picture 3" descr="P:\ИНФОРМОТДЕЛ\Селявина Юлия\Конгресс\2018\Презентации - шаблон\Шаблон-верх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71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0386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:\ИНФОРМОТДЕЛ\Селявина Юлия\Конгресс\2018\Презентации - шаблон\Шаблон(2)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1"/>
            <a:ext cx="9140134" cy="16764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67512" y="561427"/>
            <a:ext cx="7772400" cy="1535288"/>
          </a:xfrm>
        </p:spPr>
        <p:txBody>
          <a:bodyPr/>
          <a:lstStyle/>
          <a:p>
            <a:r>
              <a:rPr lang="ru-RU" dirty="0"/>
              <a:t>Европа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" y="2865434"/>
            <a:ext cx="8887968" cy="3738566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P:\ИНФОРМОТДЕЛ\Селявина Юлия\Конгресс\2018\Презентации - шаблон\Шаблон-верх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71837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E6EC1AB-2B0D-4467-84B4-78F77A235095}"/>
              </a:ext>
            </a:extLst>
          </p:cNvPr>
          <p:cNvPicPr/>
          <p:nvPr/>
        </p:nvPicPr>
        <p:blipFill rotWithShape="1">
          <a:blip r:embed="rId4"/>
          <a:srcRect l="55059" t="19353" r="16806" b="11572"/>
          <a:stretch/>
        </p:blipFill>
        <p:spPr bwMode="auto">
          <a:xfrm>
            <a:off x="1420540" y="1653433"/>
            <a:ext cx="6266343" cy="4653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882828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:\ИНФОРМОТДЕЛ\Селявина Юлия\Конгресс\2018\Презентации - шаблон\Шаблон(2)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1"/>
            <a:ext cx="9140134" cy="16764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061157"/>
            <a:ext cx="7772400" cy="1535288"/>
          </a:xfrm>
        </p:spPr>
        <p:txBody>
          <a:bodyPr/>
          <a:lstStyle/>
          <a:p>
            <a:r>
              <a:rPr lang="ru-RU" dirty="0"/>
              <a:t>Великобритания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83" y="2226643"/>
            <a:ext cx="8887968" cy="4027401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Среднему </a:t>
            </a:r>
            <a:r>
              <a:rPr lang="ru-RU" dirty="0" err="1">
                <a:solidFill>
                  <a:schemeClr val="tx1"/>
                </a:solidFill>
              </a:rPr>
              <a:t>домоприобретателю</a:t>
            </a:r>
            <a:r>
              <a:rPr lang="ru-RU" dirty="0">
                <a:solidFill>
                  <a:schemeClr val="tx1"/>
                </a:solidFill>
              </a:rPr>
              <a:t> 39 лет, у него семейный доход 57 тыс. фунтов в год</a:t>
            </a:r>
          </a:p>
          <a:p>
            <a:r>
              <a:rPr lang="ru-RU" dirty="0">
                <a:solidFill>
                  <a:schemeClr val="tx1"/>
                </a:solidFill>
              </a:rPr>
              <a:t>Среднему </a:t>
            </a:r>
            <a:r>
              <a:rPr lang="ru-RU" dirty="0" err="1">
                <a:solidFill>
                  <a:schemeClr val="tx1"/>
                </a:solidFill>
              </a:rPr>
              <a:t>домоприобретателю</a:t>
            </a:r>
            <a:r>
              <a:rPr lang="ru-RU" dirty="0">
                <a:solidFill>
                  <a:schemeClr val="tx1"/>
                </a:solidFill>
              </a:rPr>
              <a:t>, впервые покупающему дом, 30 лет, у него семейный доход 42 тыс. фунтов стерлингов в год</a:t>
            </a:r>
          </a:p>
          <a:p>
            <a:r>
              <a:rPr lang="ru-RU" dirty="0">
                <a:solidFill>
                  <a:schemeClr val="tx1"/>
                </a:solidFill>
              </a:rPr>
              <a:t>Тех и других в месяц примерно поровну </a:t>
            </a:r>
          </a:p>
          <a:p>
            <a:r>
              <a:rPr lang="ru-RU" dirty="0">
                <a:solidFill>
                  <a:schemeClr val="tx1"/>
                </a:solidFill>
              </a:rPr>
              <a:t>(32,6 тыс. и 31,4 тыс.)</a:t>
            </a:r>
          </a:p>
          <a:p>
            <a:r>
              <a:rPr lang="ru-RU" dirty="0">
                <a:solidFill>
                  <a:schemeClr val="tx1"/>
                </a:solidFill>
              </a:rPr>
              <a:t>Всего в месяц в Великобритании в среднем 100 тыс. сделок на рынке недвижимости, в августе ипотечных кредитов взято на 24,2 млрд. фунтов стерлингов 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>
                <a:solidFill>
                  <a:schemeClr val="tx1"/>
                </a:solidFill>
              </a:rPr>
              <a:t>Данные на сентябрь 2018 г.</a:t>
            </a:r>
          </a:p>
        </p:txBody>
      </p:sp>
      <p:pic>
        <p:nvPicPr>
          <p:cNvPr id="1027" name="Picture 3" descr="P:\ИНФОРМОТДЕЛ\Селявина Юлия\Конгресс\2018\Презентации - шаблон\Шаблон-верх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71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019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:\ИНФОРМОТДЕЛ\Селявина Юлия\Конгресс\2018\Презентации - шаблон\Шаблон(2)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1"/>
            <a:ext cx="9140134" cy="16764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061157"/>
            <a:ext cx="7772400" cy="1535288"/>
          </a:xfrm>
        </p:spPr>
        <p:txBody>
          <a:bodyPr/>
          <a:lstStyle/>
          <a:p>
            <a:r>
              <a:rPr lang="ru-RU" dirty="0"/>
              <a:t>Великобритания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83" y="2226643"/>
            <a:ext cx="8887968" cy="4027401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P:\ИНФОРМОТДЕЛ\Селявина Юлия\Конгресс\2018\Презентации - шаблон\Шаблон-верх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71837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C160A59-4CFC-426E-BEED-BFC3EBECDFA2}"/>
              </a:ext>
            </a:extLst>
          </p:cNvPr>
          <p:cNvPicPr/>
          <p:nvPr/>
        </p:nvPicPr>
        <p:blipFill rotWithShape="1">
          <a:blip r:embed="rId4"/>
          <a:srcRect l="60091" t="24838" r="8514" b="11582"/>
          <a:stretch/>
        </p:blipFill>
        <p:spPr bwMode="auto">
          <a:xfrm>
            <a:off x="1595107" y="2302701"/>
            <a:ext cx="6232821" cy="3951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61521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:\ИНФОРМОТДЕЛ\Селявина Юлия\Конгресс\2018\Презентации - шаблон\Шаблон(2)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1"/>
            <a:ext cx="9140134" cy="16764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061157"/>
            <a:ext cx="7772400" cy="1535288"/>
          </a:xfrm>
        </p:spPr>
        <p:txBody>
          <a:bodyPr/>
          <a:lstStyle/>
          <a:p>
            <a:r>
              <a:rPr lang="ru-RU" dirty="0"/>
              <a:t>Великобритания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83" y="2226643"/>
            <a:ext cx="8887968" cy="4027401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P:\ИНФОРМОТДЕЛ\Селявина Юлия\Конгресс\2018\Презентации - шаблон\Шаблон-верх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71837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294453A-D45F-46CE-B6B8-E5F60EACB974}"/>
              </a:ext>
            </a:extLst>
          </p:cNvPr>
          <p:cNvPicPr/>
          <p:nvPr/>
        </p:nvPicPr>
        <p:blipFill rotWithShape="1">
          <a:blip r:embed="rId4"/>
          <a:srcRect l="59839" t="22576" r="9878" b="6757"/>
          <a:stretch/>
        </p:blipFill>
        <p:spPr bwMode="auto">
          <a:xfrm>
            <a:off x="1505134" y="2245315"/>
            <a:ext cx="6129866" cy="4008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91946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:\ИНФОРМОТДЕЛ\Селявина Юлия\Конгресс\2018\Презентации - шаблон\Шаблон(2)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1"/>
            <a:ext cx="9140134" cy="16764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67512" y="783627"/>
            <a:ext cx="7772400" cy="1535288"/>
          </a:xfrm>
        </p:spPr>
        <p:txBody>
          <a:bodyPr/>
          <a:lstStyle/>
          <a:p>
            <a:r>
              <a:rPr lang="ru-RU" dirty="0"/>
              <a:t>Великобритания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" y="2865435"/>
            <a:ext cx="8887968" cy="3320875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P:\ИНФОРМОТДЕЛ\Селявина Юлия\Конгресс\2018\Презентации - шаблон\Шаблон-верх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71837"/>
          </a:xfrm>
          <a:prstGeom prst="rect">
            <a:avLst/>
          </a:prstGeom>
          <a:noFill/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F0EB6D99-4636-4DEF-9EEB-DB775FE15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6500489"/>
              </p:ext>
            </p:extLst>
          </p:nvPr>
        </p:nvGraphicFramePr>
        <p:xfrm>
          <a:off x="457200" y="1919112"/>
          <a:ext cx="8229600" cy="4391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158152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408164939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4017474339"/>
                    </a:ext>
                  </a:extLst>
                </a:gridCol>
              </a:tblGrid>
              <a:tr h="536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Стоимость дома (от)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Стоимость дома (до)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Стоимость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HomeBuyer Report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512769705"/>
                  </a:ext>
                </a:extLst>
              </a:tr>
              <a:tr h="275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£0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£50,000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£225.00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6940886"/>
                  </a:ext>
                </a:extLst>
              </a:tr>
              <a:tr h="275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£50,001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£100,000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£225.00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5929009"/>
                  </a:ext>
                </a:extLst>
              </a:tr>
              <a:tr h="275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£100,001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£150,000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£275.00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1599959"/>
                  </a:ext>
                </a:extLst>
              </a:tr>
              <a:tr h="275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£200,001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£250,000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£325.00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0734394"/>
                  </a:ext>
                </a:extLst>
              </a:tr>
              <a:tr h="275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£300,001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£350,000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£375.00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2922348"/>
                  </a:ext>
                </a:extLst>
              </a:tr>
              <a:tr h="275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£400,001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£450,000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£425.00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2738215"/>
                  </a:ext>
                </a:extLst>
              </a:tr>
              <a:tr h="275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£500,001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£600,000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£450.00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879232"/>
                  </a:ext>
                </a:extLst>
              </a:tr>
              <a:tr h="275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£1,000,001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£1,500,000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£700.00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0592476"/>
                  </a:ext>
                </a:extLst>
              </a:tr>
              <a:tr h="275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£1,500,001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£2,000,000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£800.00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6902840"/>
                  </a:ext>
                </a:extLst>
              </a:tr>
              <a:tr h="275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£2,000,001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£2,500,000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£1,000.00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9296877"/>
                  </a:ext>
                </a:extLst>
              </a:tr>
              <a:tr h="275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£3,000,001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£3,500,000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£1,500.00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4854643"/>
                  </a:ext>
                </a:extLst>
              </a:tr>
              <a:tr h="275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£4,000,001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£4,500,000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£1,850.00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2171971"/>
                  </a:ext>
                </a:extLst>
              </a:tr>
              <a:tr h="275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£5,000,001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£6,000,000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£2,250.00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5142551"/>
                  </a:ext>
                </a:extLst>
              </a:tr>
              <a:tr h="275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£9,000,001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£10,000,000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£6,200.00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45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4418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:\ИНФОРМОТДЕЛ\Селявина Юлия\Конгресс\2018\Презентации - шаблон\Шаблон(2)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578" y="5181601"/>
            <a:ext cx="9140134" cy="16764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09728" y="1252116"/>
            <a:ext cx="8887968" cy="1535288"/>
          </a:xfrm>
        </p:spPr>
        <p:txBody>
          <a:bodyPr>
            <a:normAutofit fontScale="90000"/>
          </a:bodyPr>
          <a:lstStyle/>
          <a:p>
            <a:r>
              <a:rPr lang="ru-RU" dirty="0"/>
              <a:t>Швейцария</a:t>
            </a:r>
            <a:br>
              <a:rPr lang="ru-RU" dirty="0"/>
            </a:br>
            <a:r>
              <a:rPr lang="ru-RU" sz="2700" dirty="0"/>
              <a:t>По общему правилу, собственные средства должны составлять порядка 20% стоимости приобретаемого имущества, а ипотечные платежи – составлять не более трети валового дохода семьи.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" y="2865435"/>
            <a:ext cx="6381383" cy="3320875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P:\ИНФОРМОТДЕЛ\Селявина Юлия\Конгресс\2018\Презентации - шаблон\Шаблон-верх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71837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BE7F4D9-DFBB-404D-A0B0-DBE73CB12C5F}"/>
              </a:ext>
            </a:extLst>
          </p:cNvPr>
          <p:cNvPicPr/>
          <p:nvPr/>
        </p:nvPicPr>
        <p:blipFill rotWithShape="1">
          <a:blip r:embed="rId4"/>
          <a:srcRect l="53362" t="21696" r="2630" b="16784"/>
          <a:stretch/>
        </p:blipFill>
        <p:spPr bwMode="auto">
          <a:xfrm>
            <a:off x="259644" y="2865435"/>
            <a:ext cx="6321778" cy="2695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A3AB4D8-E53B-41E5-A62E-A3A35DF3C88D}"/>
              </a:ext>
            </a:extLst>
          </p:cNvPr>
          <p:cNvPicPr/>
          <p:nvPr/>
        </p:nvPicPr>
        <p:blipFill rotWithShape="1">
          <a:blip r:embed="rId5"/>
          <a:srcRect l="79717" t="61150" r="7086" b="24943"/>
          <a:stretch/>
        </p:blipFill>
        <p:spPr bwMode="auto">
          <a:xfrm>
            <a:off x="5591302" y="5211758"/>
            <a:ext cx="2966128" cy="108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6830A566-0BD0-47BE-BBDE-A15AD4851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480034"/>
              </p:ext>
            </p:extLst>
          </p:nvPr>
        </p:nvGraphicFramePr>
        <p:xfrm>
          <a:off x="7010400" y="2952032"/>
          <a:ext cx="1547030" cy="2410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515">
                  <a:extLst>
                    <a:ext uri="{9D8B030D-6E8A-4147-A177-3AD203B41FA5}">
                      <a16:colId xmlns:a16="http://schemas.microsoft.com/office/drawing/2014/main" xmlns="" val="464536074"/>
                    </a:ext>
                  </a:extLst>
                </a:gridCol>
                <a:gridCol w="773515">
                  <a:extLst>
                    <a:ext uri="{9D8B030D-6E8A-4147-A177-3AD203B41FA5}">
                      <a16:colId xmlns:a16="http://schemas.microsoft.com/office/drawing/2014/main" xmlns="" val="3257441504"/>
                    </a:ext>
                  </a:extLst>
                </a:gridCol>
              </a:tblGrid>
              <a:tr h="267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2 years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1.05%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4913101"/>
                  </a:ext>
                </a:extLst>
              </a:tr>
              <a:tr h="267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3 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years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1.10%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1774187"/>
                  </a:ext>
                </a:extLst>
              </a:tr>
              <a:tr h="267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4 years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1.10%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113882"/>
                  </a:ext>
                </a:extLst>
              </a:tr>
              <a:tr h="267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5 years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1.10%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2359816"/>
                  </a:ext>
                </a:extLst>
              </a:tr>
              <a:tr h="267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6 years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1.25%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9295198"/>
                  </a:ext>
                </a:extLst>
              </a:tr>
              <a:tr h="267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 years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1.35%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4383478"/>
                  </a:ext>
                </a:extLst>
              </a:tr>
              <a:tr h="267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 years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1.40%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4774579"/>
                  </a:ext>
                </a:extLst>
              </a:tr>
              <a:tr h="267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 years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1.50%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0729447"/>
                  </a:ext>
                </a:extLst>
              </a:tr>
              <a:tr h="267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10 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years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1.60%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6250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4595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:\ИНФОРМОТДЕЛ\Селявина Юлия\Конгресс\2018\Презентации - шаблон\Шаблон(2)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1"/>
            <a:ext cx="9140134" cy="16764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061157"/>
            <a:ext cx="7772400" cy="1535288"/>
          </a:xfrm>
        </p:spPr>
        <p:txBody>
          <a:bodyPr/>
          <a:lstStyle/>
          <a:p>
            <a:r>
              <a:rPr lang="ru-RU" dirty="0"/>
              <a:t>Финляндия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" y="2865435"/>
            <a:ext cx="8887968" cy="3320875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P:\ИНФОРМОТДЕЛ\Селявина Юлия\Конгресс\2018\Презентации - шаблон\Шаблон-верх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71837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6F60DE0-7DCF-4447-8067-B1EAC96553B2}"/>
              </a:ext>
            </a:extLst>
          </p:cNvPr>
          <p:cNvPicPr/>
          <p:nvPr/>
        </p:nvPicPr>
        <p:blipFill rotWithShape="1">
          <a:blip r:embed="rId4"/>
          <a:srcRect l="54368" t="38066" r="16219" b="19657"/>
          <a:stretch/>
        </p:blipFill>
        <p:spPr bwMode="auto">
          <a:xfrm>
            <a:off x="880533" y="2193744"/>
            <a:ext cx="7315200" cy="3992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0617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473931-B0B0-4C71-B8BE-2C5E88038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20DE4217-7A6F-496E-86C0-0DF4A449F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475971" cy="697699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DB5EC7B-B077-43B5-9CE2-F92E7901B6E3}"/>
              </a:ext>
            </a:extLst>
          </p:cNvPr>
          <p:cNvSpPr txBox="1"/>
          <p:nvPr/>
        </p:nvSpPr>
        <p:spPr>
          <a:xfrm>
            <a:off x="256032" y="525071"/>
            <a:ext cx="8253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Медведю, подыскивающему берлогу,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ипотека не нужна.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Человекам – нужна.</a:t>
            </a:r>
          </a:p>
        </p:txBody>
      </p:sp>
    </p:spTree>
    <p:extLst>
      <p:ext uri="{BB962C8B-B14F-4D97-AF65-F5344CB8AC3E}">
        <p14:creationId xmlns:p14="http://schemas.microsoft.com/office/powerpoint/2010/main" xmlns="" val="3300353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:\ИНФОРМОТДЕЛ\Селявина Юлия\Конгресс\2018\Презентации - шаблон\Шаблон(2)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6" y="5413829"/>
            <a:ext cx="9140134" cy="1444171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D41A4FA-66EA-44D6-8954-5ADE1A4FA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" y="262913"/>
            <a:ext cx="9140133" cy="7246573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-1716024" y="6117983"/>
            <a:ext cx="7772400" cy="1470025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Алексей Шаскольский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Институт проблем предпринимательства 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Санкт-Петербург 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u="sng" dirty="0">
                <a:solidFill>
                  <a:schemeClr val="bg1"/>
                </a:solidFill>
                <a:hlinkClick r:id="rId5"/>
              </a:rPr>
              <a:t>a.shaskolsky@ipp.spb.ru</a:t>
            </a:r>
            <a:r>
              <a:rPr lang="ru-RU" sz="1800" b="1" dirty="0">
                <a:solidFill>
                  <a:schemeClr val="bg1"/>
                </a:solidFill>
              </a:rPr>
              <a:t> 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u="sng" dirty="0">
                <a:solidFill>
                  <a:schemeClr val="bg1"/>
                </a:solidFill>
                <a:hlinkClick r:id="rId6" action="ppaction://hlinkfile"/>
              </a:rPr>
              <a:t>www.ipp.spb.ru</a:t>
            </a:r>
            <a:r>
              <a:rPr lang="ru-RU" sz="1800" b="1" dirty="0">
                <a:solidFill>
                  <a:schemeClr val="bg1"/>
                </a:solidFill>
              </a:rPr>
              <a:t/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 </a:t>
            </a:r>
            <a:br>
              <a:rPr lang="ru-RU" sz="1800" b="1" dirty="0">
                <a:solidFill>
                  <a:schemeClr val="bg1"/>
                </a:solidFill>
              </a:rPr>
            </a:b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0208" y="1112837"/>
            <a:ext cx="6400800" cy="1752600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Благодарю за внимание</a:t>
            </a:r>
          </a:p>
          <a:p>
            <a:endParaRPr lang="ru-RU" dirty="0"/>
          </a:p>
        </p:txBody>
      </p:sp>
      <p:pic>
        <p:nvPicPr>
          <p:cNvPr id="1027" name="Picture 3" descr="P:\ИНФОРМОТДЕЛ\Селявина Юлия\Конгресс\2018\Презентации - шаблон\Шаблон-верх-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971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25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:\ИНФОРМОТДЕЛ\Селявина Юлия\Конгресс\2018\Презентации - шаблон\Шаблон(2)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3829"/>
            <a:ext cx="9140134" cy="1444171"/>
          </a:xfrm>
          <a:prstGeom prst="rect">
            <a:avLst/>
          </a:prstGeom>
          <a:noFill/>
        </p:spPr>
      </p:pic>
      <p:sp useBgFill="1"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991556" y="388308"/>
            <a:ext cx="5466644" cy="2490360"/>
          </a:xfrm>
        </p:spPr>
        <p:txBody>
          <a:bodyPr/>
          <a:lstStyle/>
          <a:p>
            <a:r>
              <a:rPr lang="ru-RU" dirty="0"/>
              <a:t>Канада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60888" y="1996122"/>
            <a:ext cx="5979245" cy="43212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Для домовладений стоимостью менее </a:t>
            </a:r>
            <a:r>
              <a:rPr lang="en-US" dirty="0">
                <a:solidFill>
                  <a:schemeClr val="tx1"/>
                </a:solidFill>
              </a:rPr>
              <a:t>$</a:t>
            </a:r>
            <a:r>
              <a:rPr lang="ru-RU" dirty="0">
                <a:solidFill>
                  <a:schemeClr val="tx1"/>
                </a:solidFill>
              </a:rPr>
              <a:t>1 млн. первый взнос должен быть не менее 5% общей стоимости дома. Т.е. если у Вас есть </a:t>
            </a:r>
            <a:r>
              <a:rPr lang="en-US" dirty="0">
                <a:solidFill>
                  <a:schemeClr val="tx1"/>
                </a:solidFill>
              </a:rPr>
              <a:t>$</a:t>
            </a:r>
            <a:r>
              <a:rPr lang="ru-RU" dirty="0">
                <a:solidFill>
                  <a:schemeClr val="tx1"/>
                </a:solidFill>
              </a:rPr>
              <a:t>15 тыс., максимально дорогой дом, который Вы себе можете позволить – </a:t>
            </a:r>
          </a:p>
          <a:p>
            <a:r>
              <a:rPr lang="ru-RU" dirty="0">
                <a:solidFill>
                  <a:schemeClr val="tx1"/>
                </a:solidFill>
              </a:rPr>
              <a:t>это </a:t>
            </a:r>
            <a:r>
              <a:rPr lang="en-US" dirty="0">
                <a:solidFill>
                  <a:schemeClr val="tx1"/>
                </a:solidFill>
              </a:rPr>
              <a:t>$</a:t>
            </a:r>
            <a:r>
              <a:rPr lang="ru-RU" dirty="0">
                <a:solidFill>
                  <a:schemeClr val="tx1"/>
                </a:solidFill>
              </a:rPr>
              <a:t>15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000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5% 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$300 000.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P:\ИНФОРМОТДЕЛ\Селявина Юлия\Конгресс\2018\Презентации - шаблон\Шаблон-верх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71837"/>
          </a:xfrm>
          <a:prstGeom prst="rect">
            <a:avLst/>
          </a:prstGeom>
          <a:noFill/>
        </p:spPr>
      </p:pic>
      <p:pic>
        <p:nvPicPr>
          <p:cNvPr id="8" name="Рисунок 7" descr="E:\A Шаскольский\Photo etc\Медведи Финляндия\2018 апрель\DSC_8690-2-.jpg">
            <a:extLst>
              <a:ext uri="{FF2B5EF4-FFF2-40B4-BE49-F238E27FC236}">
                <a16:creationId xmlns:a16="http://schemas.microsoft.com/office/drawing/2014/main" xmlns="" id="{E0C96A9D-AA2F-42ED-8463-C0866014D12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59" r="21935"/>
          <a:stretch/>
        </p:blipFill>
        <p:spPr bwMode="auto">
          <a:xfrm>
            <a:off x="0" y="2306109"/>
            <a:ext cx="3160888" cy="3107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34388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:\ИНФОРМОТДЕЛ\Селявина Юлия\Конгресс\2018\Презентации - шаблон\Шаблон(2)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3829"/>
            <a:ext cx="9140134" cy="1444171"/>
          </a:xfrm>
          <a:prstGeom prst="rect">
            <a:avLst/>
          </a:prstGeom>
          <a:noFill/>
        </p:spPr>
      </p:pic>
      <p:sp useBgFill="1"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71689" y="128783"/>
            <a:ext cx="7772400" cy="3212143"/>
          </a:xfrm>
        </p:spPr>
        <p:txBody>
          <a:bodyPr/>
          <a:lstStyle/>
          <a:p>
            <a:r>
              <a:rPr lang="ru-RU" dirty="0"/>
              <a:t>Канада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838" y="2379945"/>
            <a:ext cx="8855902" cy="3832965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При цене более </a:t>
            </a:r>
            <a:r>
              <a:rPr lang="en-US" dirty="0">
                <a:solidFill>
                  <a:schemeClr val="tx1"/>
                </a:solidFill>
              </a:rPr>
              <a:t>$500 000 </a:t>
            </a:r>
            <a:r>
              <a:rPr lang="ru-RU" dirty="0">
                <a:solidFill>
                  <a:schemeClr val="tx1"/>
                </a:solidFill>
              </a:rPr>
              <a:t>первый взнос составит </a:t>
            </a:r>
            <a:r>
              <a:rPr lang="en-US" dirty="0">
                <a:solidFill>
                  <a:schemeClr val="tx1"/>
                </a:solidFill>
              </a:rPr>
              <a:t>5% </a:t>
            </a:r>
            <a:r>
              <a:rPr lang="ru-RU" dirty="0">
                <a:solidFill>
                  <a:schemeClr val="tx1"/>
                </a:solidFill>
              </a:rPr>
              <a:t>от </a:t>
            </a:r>
            <a:r>
              <a:rPr lang="en-US" dirty="0">
                <a:solidFill>
                  <a:schemeClr val="tx1"/>
                </a:solidFill>
              </a:rPr>
              <a:t>$500 000 </a:t>
            </a:r>
            <a:r>
              <a:rPr lang="ru-RU" dirty="0">
                <a:solidFill>
                  <a:schemeClr val="tx1"/>
                </a:solidFill>
              </a:rPr>
              <a:t>и 10% от остальной суммы до </a:t>
            </a:r>
            <a:r>
              <a:rPr lang="en-US" dirty="0">
                <a:solidFill>
                  <a:schemeClr val="tx1"/>
                </a:solidFill>
              </a:rPr>
              <a:t>$999 999</a:t>
            </a:r>
            <a:r>
              <a:rPr lang="ru-RU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При цене дома больше </a:t>
            </a:r>
            <a:r>
              <a:rPr lang="en-US" dirty="0">
                <a:solidFill>
                  <a:schemeClr val="tx1"/>
                </a:solidFill>
              </a:rPr>
              <a:t>$</a:t>
            </a:r>
            <a:r>
              <a:rPr lang="ru-RU" dirty="0">
                <a:solidFill>
                  <a:schemeClr val="tx1"/>
                </a:solidFill>
              </a:rPr>
              <a:t>1 млн. первый взнос – не менее 20%.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При взносе менее 20% требуется еще страховой взнос (при взносе 5-10% - 4%, 10-15% - 3,1%, 15-20% - 2,8%, с 20% - 0).</a:t>
            </a:r>
          </a:p>
        </p:txBody>
      </p:sp>
      <p:pic>
        <p:nvPicPr>
          <p:cNvPr id="1027" name="Picture 3" descr="P:\ИНФОРМОТДЕЛ\Селявина Юлия\Конгресс\2018\Презентации - шаблон\Шаблон-верх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71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352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:\ИНФОРМОТДЕЛ\Селявина Юлия\Конгресс\2018\Презентации - шаблон\Шаблон(2)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3829"/>
            <a:ext cx="9140134" cy="1444171"/>
          </a:xfrm>
          <a:prstGeom prst="rect">
            <a:avLst/>
          </a:prstGeom>
          <a:noFill/>
        </p:spPr>
      </p:pic>
      <p:sp useBgFill="1"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894666" y="388307"/>
            <a:ext cx="4563533" cy="2309737"/>
          </a:xfrm>
        </p:spPr>
        <p:txBody>
          <a:bodyPr/>
          <a:lstStyle/>
          <a:p>
            <a:r>
              <a:rPr lang="ru-RU" dirty="0"/>
              <a:t>Канада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68974" y="2390960"/>
            <a:ext cx="5475026" cy="4106199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chemeClr val="tx1"/>
                </a:solidFill>
              </a:rPr>
              <a:t>Важно: процент обслуживания долга – какая часть доходов домовладения может отдаваться ипотеке </a:t>
            </a:r>
          </a:p>
        </p:txBody>
      </p:sp>
      <p:pic>
        <p:nvPicPr>
          <p:cNvPr id="1027" name="Picture 3" descr="P:\ИНФОРМОТДЕЛ\Селявина Юлия\Конгресс\2018\Презентации - шаблон\Шаблон-верх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71837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F07F5B9-5EB8-4214-9004-8DD386640D23}"/>
              </a:ext>
            </a:extLst>
          </p:cNvPr>
          <p:cNvPicPr/>
          <p:nvPr/>
        </p:nvPicPr>
        <p:blipFill rotWithShape="1">
          <a:blip r:embed="rId4"/>
          <a:srcRect l="55402" t="27004" r="18070" b="41516"/>
          <a:stretch/>
        </p:blipFill>
        <p:spPr bwMode="auto">
          <a:xfrm>
            <a:off x="3668974" y="2316808"/>
            <a:ext cx="5471160" cy="2300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EA34F4-948E-4BA6-9951-FA897FD03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" y="971837"/>
            <a:ext cx="3672840" cy="540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14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:\ИНФОРМОТДЕЛ\Селявина Юлия\Конгресс\2018\Презентации - шаблон\Шаблон(2)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3829"/>
            <a:ext cx="9140134" cy="1444171"/>
          </a:xfrm>
          <a:prstGeom prst="rect">
            <a:avLst/>
          </a:prstGeom>
          <a:noFill/>
        </p:spPr>
      </p:pic>
      <p:sp useBgFill="1"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638367"/>
            <a:ext cx="7539934" cy="2739443"/>
          </a:xfrm>
        </p:spPr>
        <p:txBody>
          <a:bodyPr/>
          <a:lstStyle/>
          <a:p>
            <a:r>
              <a:rPr lang="ru-RU" dirty="0"/>
              <a:t>Канада</a:t>
            </a:r>
            <a:br>
              <a:rPr lang="ru-RU" dirty="0"/>
            </a:br>
            <a:r>
              <a:rPr lang="ru-RU" sz="2400" dirty="0"/>
              <a:t>Пример покупки дома за </a:t>
            </a:r>
            <a:r>
              <a:rPr lang="en-US" sz="2400" dirty="0"/>
              <a:t>$</a:t>
            </a:r>
            <a:r>
              <a:rPr lang="ru-RU" sz="2400" dirty="0"/>
              <a:t>300</a:t>
            </a:r>
            <a:r>
              <a:rPr lang="en-US" sz="2400" dirty="0"/>
              <a:t> 000</a:t>
            </a:r>
            <a:r>
              <a:rPr lang="ru-RU" sz="2400" dirty="0"/>
              <a:t>, ставка 3%, 25 лет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340" y="2379945"/>
            <a:ext cx="8855902" cy="4106199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 descr="P:\ИНФОРМОТДЕЛ\Селявина Юлия\Конгресс\2018\Презентации - шаблон\Шаблон-верх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66" y="14131"/>
            <a:ext cx="9144000" cy="971837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3C38E47-C8F5-40CD-9A80-B604F462019D}"/>
              </a:ext>
            </a:extLst>
          </p:cNvPr>
          <p:cNvPicPr/>
          <p:nvPr/>
        </p:nvPicPr>
        <p:blipFill rotWithShape="1">
          <a:blip r:embed="rId4"/>
          <a:srcRect l="53362" t="18308" r="14184" b="20754"/>
          <a:stretch/>
        </p:blipFill>
        <p:spPr bwMode="auto">
          <a:xfrm>
            <a:off x="1716906" y="2840736"/>
            <a:ext cx="5732406" cy="3620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6929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:\ИНФОРМОТДЕЛ\Селявина Юлия\Конгресс\2018\Презентации - шаблон\Шаблон(2)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0892"/>
            <a:ext cx="9144000" cy="1677109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04136DE-0EF1-4FC3-B9EC-B78FB9CAA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1772"/>
            <a:ext cx="9144001" cy="607325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" y="2633788"/>
            <a:ext cx="8887968" cy="215766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Покупка своего дома – важнейший компонент «американской мечты»</a:t>
            </a:r>
            <a:r>
              <a:rPr lang="ru-RU" b="1" dirty="0"/>
              <a:t>»</a:t>
            </a:r>
          </a:p>
          <a:p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США</a:t>
            </a:r>
          </a:p>
        </p:txBody>
      </p:sp>
      <p:pic>
        <p:nvPicPr>
          <p:cNvPr id="1027" name="Picture 3" descr="P:\ИНФОРМОТДЕЛ\Селявина Юлия\Конгресс\2018\Презентации - шаблон\Шаблон-верх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71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980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:\ИНФОРМОТДЕЛ\Селявина Юлия\Конгресс\2018\Презентации - шаблон\Шаблон(2)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1"/>
            <a:ext cx="9140134" cy="16764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94267" y="1183623"/>
            <a:ext cx="7772400" cy="1470025"/>
          </a:xfrm>
        </p:spPr>
        <p:txBody>
          <a:bodyPr/>
          <a:lstStyle/>
          <a:p>
            <a:r>
              <a:rPr lang="ru-RU" dirty="0"/>
              <a:t>США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" y="2865435"/>
            <a:ext cx="8887968" cy="332087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Бурный рост ипотечного кредитования в США начался в конце 1940-х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г.г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Тогда 80% в покупке жилья составляли собственные средства, кредит – 20%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Сейчас – наоборот, 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причем доля кредитных средств достигает 95%, 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а срок кредита – до 30 лет</a:t>
            </a:r>
            <a:endParaRPr lang="ru-RU" dirty="0"/>
          </a:p>
        </p:txBody>
      </p:sp>
      <p:pic>
        <p:nvPicPr>
          <p:cNvPr id="1027" name="Picture 3" descr="P:\ИНФОРМОТДЕЛ\Селявина Юлия\Конгресс\2018\Презентации - шаблон\Шаблон-верх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71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560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:\ИНФОРМОТДЕЛ\Селявина Юлия\Конгресс\2018\Презентации - шаблон\Шаблон(2)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1"/>
            <a:ext cx="9140134" cy="1676400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ru-RU" dirty="0"/>
              <a:t>США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" y="2865435"/>
            <a:ext cx="8887968" cy="332087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 Штатах считается, что американец может позволить себе ипотеку ценой 2 - 2,5 годового валового дохода семьи.</a:t>
            </a:r>
          </a:p>
          <a:p>
            <a:r>
              <a:rPr lang="ru-RU" b="1" dirty="0">
                <a:solidFill>
                  <a:schemeClr val="tx1"/>
                </a:solidFill>
              </a:rPr>
              <a:t>Т.е. при доходе в </a:t>
            </a:r>
            <a:r>
              <a:rPr lang="en-US" b="1" dirty="0">
                <a:solidFill>
                  <a:schemeClr val="tx1"/>
                </a:solidFill>
              </a:rPr>
              <a:t>$</a:t>
            </a:r>
            <a:r>
              <a:rPr lang="ru-RU" b="1" dirty="0">
                <a:solidFill>
                  <a:schemeClr val="tx1"/>
                </a:solidFill>
              </a:rPr>
              <a:t>200 тыс. </a:t>
            </a:r>
          </a:p>
          <a:p>
            <a:r>
              <a:rPr lang="ru-RU" b="1" dirty="0">
                <a:solidFill>
                  <a:schemeClr val="tx1"/>
                </a:solidFill>
              </a:rPr>
              <a:t>можно брать ипотеку на </a:t>
            </a:r>
            <a:r>
              <a:rPr lang="en-US" b="1" dirty="0">
                <a:solidFill>
                  <a:schemeClr val="tx1"/>
                </a:solidFill>
              </a:rPr>
              <a:t>$</a:t>
            </a:r>
            <a:r>
              <a:rPr lang="ru-RU" b="1" dirty="0">
                <a:solidFill>
                  <a:schemeClr val="tx1"/>
                </a:solidFill>
              </a:rPr>
              <a:t>500 тыс.</a:t>
            </a:r>
          </a:p>
        </p:txBody>
      </p:sp>
      <p:pic>
        <p:nvPicPr>
          <p:cNvPr id="1027" name="Picture 3" descr="P:\ИНФОРМОТДЕЛ\Селявина Юлия\Конгресс\2018\Презентации - шаблон\Шаблон-верх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71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6363671"/>
      </p:ext>
    </p:extLst>
  </p:cSld>
  <p:clrMapOvr>
    <a:masterClrMapping/>
  </p:clrMapOvr>
</p:sld>
</file>

<file path=ppt/theme/theme1.xml><?xml version="1.0" encoding="utf-8"?>
<a:theme xmlns:a="http://schemas.openxmlformats.org/drawingml/2006/main" name="Конгресс (2017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Конгресс (2017).thmx</Template>
  <TotalTime>501</TotalTime>
  <Words>637</Words>
  <Application>Microsoft Office PowerPoint</Application>
  <PresentationFormat>Экран (4:3)</PresentationFormat>
  <Paragraphs>146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Конгресс (2017)</vt:lpstr>
      <vt:lpstr> Ипотека на развитых рынках:  нам туда? </vt:lpstr>
      <vt:lpstr>Слайд 2</vt:lpstr>
      <vt:lpstr>Канада</vt:lpstr>
      <vt:lpstr>Канада</vt:lpstr>
      <vt:lpstr>Канада</vt:lpstr>
      <vt:lpstr>Канада Пример покупки дома за $300 000, ставка 3%, 25 лет </vt:lpstr>
      <vt:lpstr>США</vt:lpstr>
      <vt:lpstr>США</vt:lpstr>
      <vt:lpstr>США</vt:lpstr>
      <vt:lpstr>США</vt:lpstr>
      <vt:lpstr>США</vt:lpstr>
      <vt:lpstr>США</vt:lpstr>
      <vt:lpstr>Европа</vt:lpstr>
      <vt:lpstr>Великобритания</vt:lpstr>
      <vt:lpstr>Великобритания</vt:lpstr>
      <vt:lpstr>Великобритания</vt:lpstr>
      <vt:lpstr>Великобритания</vt:lpstr>
      <vt:lpstr>Швейцария По общему правилу, собственные средства должны составлять порядка 20% стоимости приобретаемого имущества, а ипотечные платежи – составлять не более трети валового дохода семьи. </vt:lpstr>
      <vt:lpstr>Финляндия</vt:lpstr>
      <vt:lpstr>Алексей Шаскольский Институт проблем предпринимательства  Санкт-Петербург  a.shaskolsky@ipp.spb.ru  www.ipp.spb.ru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 Селявина</dc:creator>
  <cp:lastModifiedBy>user</cp:lastModifiedBy>
  <cp:revision>46</cp:revision>
  <dcterms:created xsi:type="dcterms:W3CDTF">2017-07-12T08:52:53Z</dcterms:created>
  <dcterms:modified xsi:type="dcterms:W3CDTF">2018-10-12T08:36:52Z</dcterms:modified>
</cp:coreProperties>
</file>