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356" r:id="rId3"/>
    <p:sldId id="357" r:id="rId4"/>
    <p:sldId id="364" r:id="rId5"/>
    <p:sldId id="360" r:id="rId6"/>
    <p:sldId id="362" r:id="rId7"/>
    <p:sldId id="363" r:id="rId8"/>
    <p:sldId id="365" r:id="rId9"/>
    <p:sldId id="368" r:id="rId10"/>
    <p:sldId id="367" r:id="rId11"/>
    <p:sldId id="354" r:id="rId12"/>
    <p:sldId id="304" r:id="rId13"/>
  </p:sldIdLst>
  <p:sldSz cx="10693400" cy="7561263"/>
  <p:notesSz cx="6797675" cy="9874250"/>
  <p:custDataLst>
    <p:tags r:id="rId15"/>
  </p:custDataLst>
  <p:defaultTextStyle>
    <a:defPPr>
      <a:defRPr lang="ru-RU"/>
    </a:defPPr>
    <a:lvl1pPr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PT Sans Narrow" panose="020B0506020203020204" pitchFamily="34" charset="-52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0">
          <p15:clr>
            <a:srgbClr val="A4A3A4"/>
          </p15:clr>
        </p15:guide>
        <p15:guide id="2" orient="horz" pos="2200">
          <p15:clr>
            <a:srgbClr val="A4A3A4"/>
          </p15:clr>
        </p15:guide>
        <p15:guide id="3" orient="horz" pos="930">
          <p15:clr>
            <a:srgbClr val="A4A3A4"/>
          </p15:clr>
        </p15:guide>
        <p15:guide id="4" orient="horz" pos="975">
          <p15:clr>
            <a:srgbClr val="A4A3A4"/>
          </p15:clr>
        </p15:guide>
        <p15:guide id="5" orient="horz" pos="3607">
          <p15:clr>
            <a:srgbClr val="A4A3A4"/>
          </p15:clr>
        </p15:guide>
        <p15:guide id="6" orient="horz" pos="1991">
          <p15:clr>
            <a:srgbClr val="A4A3A4"/>
          </p15:clr>
        </p15:guide>
        <p15:guide id="7" orient="horz" pos="2426">
          <p15:clr>
            <a:srgbClr val="A4A3A4"/>
          </p15:clr>
        </p15:guide>
        <p15:guide id="8" orient="horz" pos="1819">
          <p15:clr>
            <a:srgbClr val="A4A3A4"/>
          </p15:clr>
        </p15:guide>
        <p15:guide id="9" pos="284">
          <p15:clr>
            <a:srgbClr val="A4A3A4"/>
          </p15:clr>
        </p15:guide>
        <p15:guide id="10" pos="6316">
          <p15:clr>
            <a:srgbClr val="A4A3A4"/>
          </p15:clr>
        </p15:guide>
        <p15:guide id="11" pos="3258">
          <p15:clr>
            <a:srgbClr val="A4A3A4"/>
          </p15:clr>
        </p15:guide>
        <p15:guide id="12" pos="1100">
          <p15:clr>
            <a:srgbClr val="A4A3A4"/>
          </p15:clr>
        </p15:guide>
        <p15:guide id="13" pos="1236">
          <p15:clr>
            <a:srgbClr val="A4A3A4"/>
          </p15:clr>
        </p15:guide>
        <p15:guide id="14" pos="5044">
          <p15:clr>
            <a:srgbClr val="A4A3A4"/>
          </p15:clr>
        </p15:guide>
        <p15:guide id="15" pos="1859">
          <p15:clr>
            <a:srgbClr val="A4A3A4"/>
          </p15:clr>
        </p15:guide>
        <p15:guide id="16" pos="5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986D"/>
    <a:srgbClr val="DB1313"/>
    <a:srgbClr val="CC7705"/>
    <a:srgbClr val="A4A664"/>
    <a:srgbClr val="CEE2CE"/>
    <a:srgbClr val="92943D"/>
    <a:srgbClr val="00500F"/>
    <a:srgbClr val="B1BC88"/>
    <a:srgbClr val="A3CEDD"/>
    <a:srgbClr val="20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8566" autoAdjust="0"/>
  </p:normalViewPr>
  <p:slideViewPr>
    <p:cSldViewPr snapToGrid="0">
      <p:cViewPr varScale="1">
        <p:scale>
          <a:sx n="84" d="100"/>
          <a:sy n="84" d="100"/>
        </p:scale>
        <p:origin x="1266" y="84"/>
      </p:cViewPr>
      <p:guideLst>
        <p:guide orient="horz" pos="760"/>
        <p:guide orient="horz" pos="2200"/>
        <p:guide orient="horz" pos="930"/>
        <p:guide orient="horz" pos="975"/>
        <p:guide orient="horz" pos="3607"/>
        <p:guide orient="horz" pos="1991"/>
        <p:guide orient="horz" pos="2426"/>
        <p:guide orient="horz" pos="1819"/>
        <p:guide pos="284"/>
        <p:guide pos="6316"/>
        <p:guide pos="3258"/>
        <p:guide pos="1100"/>
        <p:guide pos="1236"/>
        <p:guide pos="5044"/>
        <p:guide pos="1859"/>
        <p:guide pos="502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проблемной дебиторской задолженности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6600000"/>
              </a:lightRig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4654530486368149E-3"/>
                  <c:y val="2.55282026336260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D88B9C-05C3-44D7-B3D1-76CA2E15C4F8}" type="CATEGORYNAME">
                      <a:rPr lang="ru-RU">
                        <a:solidFill>
                          <a:srgbClr val="B1BC88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B1BC88"/>
                        </a:solidFill>
                      </a:rPr>
                      <a:t>
</a:t>
                    </a:r>
                    <a:fld id="{3F760F14-58E9-4D6D-A24D-AE10148D1219}" type="PERCENTAGE">
                      <a:rPr lang="ru-RU" baseline="0" smtClean="0">
                        <a:solidFill>
                          <a:srgbClr val="B1BC88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 baseline="0" dirty="0">
                      <a:solidFill>
                        <a:srgbClr val="B1BC8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050889632278469E-2"/>
                  <c:y val="-0.24507074528281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255086071987482E-2"/>
                  <c:y val="7.404985662731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654530486368149E-3"/>
                  <c:y val="2.0422562106900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654530486368149E-3"/>
                  <c:y val="-6.8926147110790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327265243184075E-2"/>
                  <c:y val="-1.4625363805397558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Население</c:v>
                </c:pt>
                <c:pt idx="1">
                  <c:v>УК и ТСЖ</c:v>
                </c:pt>
                <c:pt idx="2">
                  <c:v>Бюджетные потребители</c:v>
                </c:pt>
                <c:pt idx="3">
                  <c:v>Промышленные потребители</c:v>
                </c:pt>
                <c:pt idx="4">
                  <c:v>Другие юридические лица</c:v>
                </c:pt>
                <c:pt idx="5">
                  <c:v>Оптовые потребители - перепродавцы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59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22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6600000"/>
              </a:lightRig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6600000"/>
                </a:lightRig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327265243184075E-3"/>
                  <c:y val="0.271875358048117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CEE2C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D88B9C-05C3-44D7-B3D1-76CA2E15C4F8}" type="CATEGORYNAME">
                      <a:rPr lang="ru-RU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CEE2CE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3F760F14-58E9-4D6D-A24D-AE10148D1219}" type="PERCENTAGE">
                      <a:rPr lang="ru-RU" baseline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CEE2CE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EE2C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4675250894026"/>
                      <c:h val="9.851333396316301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6460833763445173E-2"/>
                  <c:y val="-0.16593321661383467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A4A6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30281592618529"/>
                      <c:h val="0.1247947190792158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096599094425273"/>
                  <c:y val="0.436532265035005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92943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rgbClr val="92943D"/>
                        </a:solidFill>
                      </a:rPr>
                      <a:t>Управляющие компании</a:t>
                    </a:r>
                    <a:r>
                      <a:rPr lang="ru-RU" baseline="0" dirty="0">
                        <a:solidFill>
                          <a:srgbClr val="92943D"/>
                        </a:solidFill>
                      </a:rPr>
                      <a:t>
</a:t>
                    </a:r>
                    <a:fld id="{96CC3445-3206-47D9-8F01-AD65B2AF3120}" type="PERCENTAGE">
                      <a:rPr lang="en-US" baseline="0">
                        <a:solidFill>
                          <a:srgbClr val="92943D"/>
                        </a:solidFill>
                      </a:rPr>
                      <a:pPr>
                        <a:defRPr>
                          <a:solidFill>
                            <a:srgbClr val="92943D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92943D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9294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4654530486368149E-3"/>
                  <c:y val="-6.89261471107904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CC770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6249F4-6A27-42C6-A46D-D5B34E3874E7}" type="CATEGORYNAME">
                      <a:rPr lang="ru-RU">
                        <a:solidFill>
                          <a:srgbClr val="CC7705"/>
                        </a:solidFill>
                      </a:rPr>
                      <a:pPr>
                        <a:defRPr>
                          <a:solidFill>
                            <a:srgbClr val="CC7705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C7705"/>
                        </a:solidFill>
                      </a:rPr>
                      <a:t>
</a:t>
                    </a:r>
                    <a:r>
                      <a:rPr lang="ru-RU" baseline="0" dirty="0" smtClean="0">
                        <a:solidFill>
                          <a:srgbClr val="CC7705"/>
                        </a:solidFill>
                      </a:rPr>
                      <a:t>21%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770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1121816452660136"/>
                  <c:y val="-0.12149212998854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DB131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E3144E-6AA3-4759-BDE9-743CD31A554A}" type="CATEGORYNAME">
                      <a:rPr lang="ru-RU">
                        <a:solidFill>
                          <a:srgbClr val="DB1313"/>
                        </a:solidFill>
                      </a:rPr>
                      <a:pPr>
                        <a:defRPr>
                          <a:solidFill>
                            <a:srgbClr val="DB1313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DB1313"/>
                        </a:solidFill>
                      </a:rPr>
                      <a:t>
</a:t>
                    </a:r>
                    <a:r>
                      <a:rPr lang="ru-RU" baseline="0" dirty="0" smtClean="0">
                        <a:solidFill>
                          <a:srgbClr val="DB1313"/>
                        </a:solidFill>
                      </a:rPr>
                      <a:t>2%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DB131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1284522338892643E-16"/>
                  <c:y val="0.223545519178919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6D986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EB8D28-575D-4B11-A2F4-B63FAA005EA6}" type="CATEGORYNAME">
                      <a:rPr lang="ru-RU">
                        <a:solidFill>
                          <a:srgbClr val="6D986D"/>
                        </a:solidFill>
                      </a:rPr>
                      <a:pPr>
                        <a:defRPr>
                          <a:solidFill>
                            <a:srgbClr val="6D986D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6D986D"/>
                        </a:solidFill>
                      </a:rPr>
                      <a:t>
</a:t>
                    </a:r>
                    <a:r>
                      <a:rPr lang="ru-RU" baseline="0" dirty="0" smtClean="0">
                        <a:solidFill>
                          <a:srgbClr val="6D986D"/>
                        </a:solidFill>
                      </a:rPr>
                      <a:t>77%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6D98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92943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mtClean="0">
                        <a:solidFill>
                          <a:srgbClr val="92943D"/>
                        </a:solidFill>
                      </a:rPr>
                      <a:t>Управляющие компании</a:t>
                    </a:r>
                    <a:r>
                      <a:rPr lang="ru-RU" baseline="0" dirty="0">
                        <a:solidFill>
                          <a:srgbClr val="92943D"/>
                        </a:solidFill>
                      </a:rPr>
                      <a:t>
</a:t>
                    </a:r>
                    <a:fld id="{12EACC8E-2520-44D3-96FC-07E0E29C9A2A}" type="PERCENTAGE">
                      <a:rPr lang="en-US" baseline="0">
                        <a:solidFill>
                          <a:srgbClr val="92943D"/>
                        </a:solidFill>
                      </a:rPr>
                      <a:pPr>
                        <a:defRPr>
                          <a:solidFill>
                            <a:srgbClr val="92943D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92943D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9294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92943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ТСЖ, ЖСК</c:v>
                </c:pt>
                <c:pt idx="1">
                  <c:v>Самоуправление</c:v>
                </c:pt>
                <c:pt idx="3">
                  <c:v>Управляющие компании</c:v>
                </c:pt>
                <c:pt idx="4">
                  <c:v>Частные</c:v>
                </c:pt>
                <c:pt idx="5">
                  <c:v>Государственные</c:v>
                </c:pt>
                <c:pt idx="6">
                  <c:v>Смешанные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16.5</c:v>
                </c:pt>
                <c:pt idx="1">
                  <c:v>1</c:v>
                </c:pt>
                <c:pt idx="4" formatCode="General">
                  <c:v>17.324999999999999</c:v>
                </c:pt>
                <c:pt idx="5" formatCode="General">
                  <c:v>1.6500000000000001</c:v>
                </c:pt>
                <c:pt idx="6" formatCode="General">
                  <c:v>63.524999999999999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500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Европейская часть:
- Центральный, Северо-Западный, Южный, Приволжский, Северо-Кавказский федеральные округа</c:v>
                </c:pt>
                <c:pt idx="1">
                  <c:v>Урал:
- Уральский федеральный округ</c:v>
                </c:pt>
                <c:pt idx="2">
                  <c:v>Сибирь и Дальний Восток:
- Сибирский и Дальневосточный федеральные округа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1.95</c:v>
                </c:pt>
                <c:pt idx="1">
                  <c:v>2.5499999999999998</c:v>
                </c:pt>
                <c:pt idx="2">
                  <c:v>3.46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500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Европейская часть:
- Центральный, Северо-Западный, Южный, Приволжский, Северо-Кавказский федеральные округа</c:v>
                </c:pt>
                <c:pt idx="1">
                  <c:v>Урал:
- Уральский федеральный округ</c:v>
                </c:pt>
                <c:pt idx="2">
                  <c:v>Сибирь и Дальний Восток:
- Сибирский и Дальневосточный федеральные округа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45.6</c:v>
                </c:pt>
                <c:pt idx="1">
                  <c:v>60.8</c:v>
                </c:pt>
                <c:pt idx="2">
                  <c:v>83.82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955600"/>
        <c:axId val="170956776"/>
        <c:axId val="0"/>
      </c:bar3DChart>
      <c:catAx>
        <c:axId val="1709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56776"/>
        <c:crosses val="autoZero"/>
        <c:auto val="1"/>
        <c:lblAlgn val="ctr"/>
        <c:lblOffset val="100"/>
        <c:noMultiLvlLbl val="0"/>
      </c:catAx>
      <c:valAx>
        <c:axId val="17095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5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6E9061-9573-4D86-A2AE-275B300A3C33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39775"/>
            <a:ext cx="52387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373155-01C4-4150-9521-AEC2EFD8D9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95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607568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083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595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110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2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6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1BB5-47D9-4ED9-97E3-804AA092177D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63D0FA98-D369-4775-BB87-545CDA5FD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70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66F0-BF6A-4412-8440-ABC519686F3D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58365E98-9293-4FCD-8B8D-A0BE75CE8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15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E1B8-E5E8-421A-88DC-45AE04AFF59F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BC580B0B-9DF5-426A-B403-5F5DF6D7C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05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322A-BF4C-4BE6-9644-BACB4CF6B626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F75EFA7C-453B-4C89-ADD2-77821A388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5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карта рмс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17638"/>
            <a:ext cx="98123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1690-6C11-4208-8835-A66C44CA4D69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D839E6CC-B260-4F1A-B76C-C09F7E5C6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1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0729" t="30048" r="10729"/>
          <a:stretch/>
        </p:blipFill>
        <p:spPr bwMode="auto">
          <a:xfrm>
            <a:off x="0" y="1908423"/>
            <a:ext cx="10692000" cy="53565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Прямоугольник 7"/>
          <p:cNvSpPr/>
          <p:nvPr userDrawn="1"/>
        </p:nvSpPr>
        <p:spPr>
          <a:xfrm>
            <a:off x="0" y="5221288"/>
            <a:ext cx="10693400" cy="23399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C026-C769-4FFA-A8B8-1E6D48A39371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pPr>
              <a:defRPr/>
            </a:pPr>
            <a:fld id="{E61F9E47-C327-43F0-8675-572862BD9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9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54000" y="204788"/>
            <a:ext cx="101838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4000" y="1328738"/>
            <a:ext cx="101838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4000" y="7151688"/>
            <a:ext cx="1222375" cy="2047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1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8C6CFB-7FA2-4FB1-9632-BC3D535CCE3C}" type="datetimeFigureOut">
              <a:rPr lang="ru-RU" altLang="ru-RU"/>
              <a:pPr>
                <a:defRPr/>
              </a:pPr>
              <a:t>26.04.2017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151688"/>
            <a:ext cx="3387725" cy="2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6650" y="7151688"/>
            <a:ext cx="277813" cy="4095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  <a:gs pos="47000">
                <a:schemeClr val="tx2">
                  <a:lumMod val="90000"/>
                  <a:lumOff val="10000"/>
                </a:schemeClr>
              </a:gs>
              <a:gs pos="50000">
                <a:srgbClr val="00A820"/>
              </a:gs>
            </a:gsLst>
            <a:lin ang="0" scaled="1"/>
            <a:tileRect/>
          </a:gradFill>
        </p:spPr>
        <p:txBody>
          <a:bodyPr vert="horz" wrap="square" lIns="0" tIns="5098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F5AA73-E8D4-4C81-9F50-F03C518B3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iming>
    <p:tnLst>
      <p:par>
        <p:cTn id="1" dur="indefinite" restart="never" nodeType="tmRoot"/>
      </p:par>
    </p:tnLst>
  </p:timing>
  <p:txStyles>
    <p:titleStyle>
      <a:lvl1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2pPr>
      <a:lvl3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3pPr>
      <a:lvl4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4pPr>
      <a:lvl5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5pPr>
      <a:lvl6pPr marL="4572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6pPr>
      <a:lvl7pPr marL="9144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7pPr>
      <a:lvl8pPr marL="13716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8pPr>
      <a:lvl9pPr marL="18288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9pPr>
    </p:titleStyle>
    <p:bodyStyle>
      <a:lvl1pPr marL="342900" indent="-342900" algn="l" defTabSz="1042988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Arial" panose="020B0604020202020204" pitchFamily="34" charset="0"/>
        <a:defRPr kumimoji="1"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25413" indent="-125413" algn="l" defTabSz="10429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Clr>
          <a:schemeClr val="tx2"/>
        </a:buClr>
        <a:buSzPct val="75000"/>
        <a:buFont typeface="Arial Narrow" pitchFamily="34" charset="0"/>
        <a:buChar char="▐"/>
        <a:defRPr kumimoji="1"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55588" indent="-176213" algn="l" defTabSz="10429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Clr>
          <a:srgbClr val="494A4C"/>
        </a:buClr>
        <a:buFont typeface="Webdings" panose="05030102010509060703" pitchFamily="18" charset="2"/>
        <a:buChar char="4"/>
        <a:defRPr kumimoji="1"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431800" indent="-152400"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umimoji="1"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563563" indent="-125413"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»"/>
        <a:tabLst>
          <a:tab pos="525463" algn="l"/>
        </a:tabLst>
        <a:defRPr kumimoji="1" sz="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868325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839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353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866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14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27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41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54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68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083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595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110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il@ipp.spb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500688"/>
            <a:ext cx="26527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06563" y="6738938"/>
            <a:ext cx="1355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   </a:t>
            </a:r>
            <a:r>
              <a:rPr kumimoji="0" 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              </a:t>
            </a:r>
            <a:r>
              <a:rPr kumimoji="0" lang="ru-RU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20</a:t>
            </a:r>
            <a:r>
              <a:rPr kumimoji="0" 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1</a:t>
            </a:r>
            <a:r>
              <a:rPr kumimoji="0" lang="ru-RU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7</a:t>
            </a:r>
            <a:endParaRPr kumimoji="0" lang="en-US" sz="1800" dirty="0">
              <a:solidFill>
                <a:schemeClr val="bg2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588"/>
            <a:ext cx="3602037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70170" y="0"/>
            <a:ext cx="1152168" cy="7561263"/>
          </a:xfrm>
          <a:prstGeom prst="rect">
            <a:avLst/>
          </a:prstGeom>
          <a:gradFill>
            <a:gsLst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0900" y="0"/>
            <a:ext cx="3492500" cy="7561263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4390" y="948690"/>
            <a:ext cx="636651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>
                <a:rot lat="0" lon="0" rev="0"/>
              </a:camera>
              <a:lightRig rig="threePt" dir="t"/>
            </a:scene3d>
          </a:bodyPr>
          <a:lstStyle/>
          <a:p>
            <a:r>
              <a:rPr kumimoji="0" lang="ru-RU" sz="37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Arial" charset="0"/>
              </a:rPr>
              <a:t>Основные тенденции в сфере правового регулирования деятельности исполнителей коммунальных услуг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8445" y="4915119"/>
            <a:ext cx="4377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Руководитель группы энергетики и тарифов</a:t>
            </a:r>
          </a:p>
          <a:p>
            <a:r>
              <a:rPr lang="ru-RU" sz="1600" dirty="0" smtClean="0"/>
              <a:t>Алексей Поповских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502871" y="536942"/>
            <a:ext cx="7329488" cy="96959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Тенденции в правовом регулировании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2" name="Тройная стрелка влево/вправо/вверх 1"/>
          <p:cNvSpPr/>
          <p:nvPr/>
        </p:nvSpPr>
        <p:spPr>
          <a:xfrm rot="5400000">
            <a:off x="910055" y="3582604"/>
            <a:ext cx="1869717" cy="2050048"/>
          </a:xfrm>
          <a:prstGeom prst="leftRightUpArrow">
            <a:avLst>
              <a:gd name="adj1" fmla="val 43597"/>
              <a:gd name="adj2" fmla="val 31423"/>
              <a:gd name="adj3" fmla="val 207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</a:rPr>
              <a:t>НАСЕЛЕНИЕ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71704" y="5542486"/>
            <a:ext cx="8276491" cy="14443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Повышение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активности в части принятия решений в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МКД: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упрощение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процедуры проведения общих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собраний;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информирование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о правах и обязанностях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нормативное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установление решений по умолчанию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71704" y="2250831"/>
            <a:ext cx="8276491" cy="14219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Соблюдение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платежной дисциплины: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увеличение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ответственности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упрощение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процедуры отключения КУ;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упрощение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процедуры взыскания задолженности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869939" y="3800229"/>
            <a:ext cx="6078256" cy="156450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Установка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приборов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учета: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применение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повышающих коэффициентов и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нормативов;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увеличение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сроков проведения проверки приборов учета</a:t>
            </a:r>
          </a:p>
        </p:txBody>
      </p:sp>
    </p:spTree>
    <p:extLst>
      <p:ext uri="{BB962C8B-B14F-4D97-AF65-F5344CB8AC3E}">
        <p14:creationId xmlns:p14="http://schemas.microsoft.com/office/powerpoint/2010/main" val="3229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107955-96EA-4D7E-BEA5-4020A4629605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pic>
        <p:nvPicPr>
          <p:cNvPr id="194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1348104" y="2536190"/>
            <a:ext cx="8253096" cy="22415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kumimoji="0" lang="ru-RU" altLang="ru-RU" sz="80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СПАСИБО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kumimoji="0" lang="ru-RU" altLang="ru-RU" sz="80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ЗА ВНИМАНИЕ!</a:t>
            </a:r>
            <a:endParaRPr kumimoji="0" lang="ru-RU" altLang="ru-RU" sz="80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8E4BEF-FB80-4C54-90B2-835C67653C89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8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sp>
        <p:nvSpPr>
          <p:cNvPr id="20485" name="AutoShape 10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4479" r="11668" b="4445"/>
          <a:stretch/>
        </p:blipFill>
        <p:spPr bwMode="auto">
          <a:xfrm>
            <a:off x="4702496" y="1676775"/>
            <a:ext cx="4922232" cy="491271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01978" y="3925373"/>
            <a:ext cx="995922" cy="309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</p:spPr>
        <p:txBody>
          <a:bodyPr wrap="none" lIns="72000" tIns="72000" rIns="72000" bIns="72000" anchor="ctr"/>
          <a:lstStyle>
            <a:lvl1pPr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 Narrow" pitchFamily="34" charset="-52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kumimoji="0" lang="ru-RU" altLang="ru-RU" sz="1400" b="1" dirty="0" smtClean="0">
                <a:solidFill>
                  <a:schemeClr val="tx2"/>
                </a:solidFill>
              </a:rPr>
              <a:t>ООО «ИПП»</a:t>
            </a:r>
          </a:p>
        </p:txBody>
      </p:sp>
      <p:grpSp>
        <p:nvGrpSpPr>
          <p:cNvPr id="2" name="Группа 11"/>
          <p:cNvGrpSpPr>
            <a:grpSpLocks noChangeAspect="1"/>
          </p:cNvGrpSpPr>
          <p:nvPr/>
        </p:nvGrpSpPr>
        <p:grpSpPr>
          <a:xfrm>
            <a:off x="7163612" y="3892430"/>
            <a:ext cx="438367" cy="609720"/>
            <a:chOff x="2340631" y="332656"/>
            <a:chExt cx="4462739" cy="620721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4" name="Сердце 3"/>
            <p:cNvSpPr>
              <a:spLocks noChangeAspect="1"/>
            </p:cNvSpPr>
            <p:nvPr/>
          </p:nvSpPr>
          <p:spPr>
            <a:xfrm>
              <a:off x="2340631" y="332656"/>
              <a:ext cx="4462739" cy="6207217"/>
            </a:xfrm>
            <a:custGeom>
              <a:avLst/>
              <a:gdLst>
                <a:gd name="connsiteX0" fmla="*/ 1584176 w 3168352"/>
                <a:gd name="connsiteY0" fmla="*/ 846094 h 3384376"/>
                <a:gd name="connsiteX1" fmla="*/ 1584176 w 3168352"/>
                <a:gd name="connsiteY1" fmla="*/ 3384376 h 3384376"/>
                <a:gd name="connsiteX2" fmla="*/ 1584176 w 3168352"/>
                <a:gd name="connsiteY2" fmla="*/ 846094 h 3384376"/>
                <a:gd name="connsiteX0" fmla="*/ 1582558 w 3191490"/>
                <a:gd name="connsiteY0" fmla="*/ 581705 h 4624937"/>
                <a:gd name="connsiteX1" fmla="*/ 1601608 w 3191490"/>
                <a:gd name="connsiteY1" fmla="*/ 4624937 h 4624937"/>
                <a:gd name="connsiteX2" fmla="*/ 1582558 w 3191490"/>
                <a:gd name="connsiteY2" fmla="*/ 581705 h 4624937"/>
                <a:gd name="connsiteX0" fmla="*/ 1582558 w 3434057"/>
                <a:gd name="connsiteY0" fmla="*/ 581705 h 4624937"/>
                <a:gd name="connsiteX1" fmla="*/ 1601608 w 3434057"/>
                <a:gd name="connsiteY1" fmla="*/ 4624937 h 4624937"/>
                <a:gd name="connsiteX2" fmla="*/ 1582558 w 3434057"/>
                <a:gd name="connsiteY2" fmla="*/ 581705 h 4624937"/>
                <a:gd name="connsiteX0" fmla="*/ 1787409 w 3638908"/>
                <a:gd name="connsiteY0" fmla="*/ 0 h 4043232"/>
                <a:gd name="connsiteX1" fmla="*/ 1806459 w 3638908"/>
                <a:gd name="connsiteY1" fmla="*/ 4043232 h 4043232"/>
                <a:gd name="connsiteX2" fmla="*/ 1787409 w 3638908"/>
                <a:gd name="connsiteY2" fmla="*/ 0 h 4043232"/>
                <a:gd name="connsiteX0" fmla="*/ 1827785 w 3679284"/>
                <a:gd name="connsiteY0" fmla="*/ 2470 h 4045702"/>
                <a:gd name="connsiteX1" fmla="*/ 1846835 w 3679284"/>
                <a:gd name="connsiteY1" fmla="*/ 4045702 h 4045702"/>
                <a:gd name="connsiteX2" fmla="*/ 1827785 w 3679284"/>
                <a:gd name="connsiteY2" fmla="*/ 2470 h 4045702"/>
                <a:gd name="connsiteX0" fmla="*/ 1833629 w 3690913"/>
                <a:gd name="connsiteY0" fmla="*/ 72 h 4043304"/>
                <a:gd name="connsiteX1" fmla="*/ 1852679 w 3690913"/>
                <a:gd name="connsiteY1" fmla="*/ 4043304 h 4043304"/>
                <a:gd name="connsiteX2" fmla="*/ 1833629 w 3690913"/>
                <a:gd name="connsiteY2" fmla="*/ 72 h 4043304"/>
                <a:gd name="connsiteX0" fmla="*/ 1801722 w 3627423"/>
                <a:gd name="connsiteY0" fmla="*/ 25 h 4043257"/>
                <a:gd name="connsiteX1" fmla="*/ 1820772 w 3627423"/>
                <a:gd name="connsiteY1" fmla="*/ 4043257 h 4043257"/>
                <a:gd name="connsiteX2" fmla="*/ 1801722 w 3627423"/>
                <a:gd name="connsiteY2" fmla="*/ 25 h 4043257"/>
                <a:gd name="connsiteX0" fmla="*/ 1795755 w 3627480"/>
                <a:gd name="connsiteY0" fmla="*/ 15 h 4929072"/>
                <a:gd name="connsiteX1" fmla="*/ 1824330 w 3627480"/>
                <a:gd name="connsiteY1" fmla="*/ 4929072 h 4929072"/>
                <a:gd name="connsiteX2" fmla="*/ 1795755 w 3627480"/>
                <a:gd name="connsiteY2" fmla="*/ 15 h 4929072"/>
                <a:gd name="connsiteX0" fmla="*/ 1807700 w 3627389"/>
                <a:gd name="connsiteY0" fmla="*/ 19 h 4490926"/>
                <a:gd name="connsiteX1" fmla="*/ 1817225 w 3627389"/>
                <a:gd name="connsiteY1" fmla="*/ 4490926 h 4490926"/>
                <a:gd name="connsiteX2" fmla="*/ 1807700 w 3627389"/>
                <a:gd name="connsiteY2" fmla="*/ 19 h 4490926"/>
                <a:gd name="connsiteX0" fmla="*/ 1929187 w 3869764"/>
                <a:gd name="connsiteY0" fmla="*/ 19 h 4490926"/>
                <a:gd name="connsiteX1" fmla="*/ 1938712 w 3869764"/>
                <a:gd name="connsiteY1" fmla="*/ 4490926 h 4490926"/>
                <a:gd name="connsiteX2" fmla="*/ 1929187 w 3869764"/>
                <a:gd name="connsiteY2" fmla="*/ 19 h 4490926"/>
                <a:gd name="connsiteX0" fmla="*/ 1923510 w 3869800"/>
                <a:gd name="connsiteY0" fmla="*/ 14 h 5033846"/>
                <a:gd name="connsiteX1" fmla="*/ 1942560 w 3869800"/>
                <a:gd name="connsiteY1" fmla="*/ 5033846 h 5033846"/>
                <a:gd name="connsiteX2" fmla="*/ 1923510 w 3869800"/>
                <a:gd name="connsiteY2" fmla="*/ 14 h 5033846"/>
                <a:gd name="connsiteX0" fmla="*/ 1923510 w 3869800"/>
                <a:gd name="connsiteY0" fmla="*/ 12 h 5386269"/>
                <a:gd name="connsiteX1" fmla="*/ 1942560 w 3869800"/>
                <a:gd name="connsiteY1" fmla="*/ 5386269 h 5386269"/>
                <a:gd name="connsiteX2" fmla="*/ 1923510 w 3869800"/>
                <a:gd name="connsiteY2" fmla="*/ 12 h 5386269"/>
                <a:gd name="connsiteX0" fmla="*/ 2168744 w 4358190"/>
                <a:gd name="connsiteY0" fmla="*/ 1 h 5386258"/>
                <a:gd name="connsiteX1" fmla="*/ 2187794 w 4358190"/>
                <a:gd name="connsiteY1" fmla="*/ 5386258 h 5386258"/>
                <a:gd name="connsiteX2" fmla="*/ 2168744 w 4358190"/>
                <a:gd name="connsiteY2" fmla="*/ 1 h 5386258"/>
                <a:gd name="connsiteX0" fmla="*/ 2486514 w 4675961"/>
                <a:gd name="connsiteY0" fmla="*/ 1 h 5386258"/>
                <a:gd name="connsiteX1" fmla="*/ 2505564 w 4675961"/>
                <a:gd name="connsiteY1" fmla="*/ 5386258 h 5386258"/>
                <a:gd name="connsiteX2" fmla="*/ 2486514 w 4675961"/>
                <a:gd name="connsiteY2" fmla="*/ 1 h 5386258"/>
                <a:gd name="connsiteX0" fmla="*/ 2275486 w 4242264"/>
                <a:gd name="connsiteY0" fmla="*/ 82 h 5386339"/>
                <a:gd name="connsiteX1" fmla="*/ 2294536 w 4242264"/>
                <a:gd name="connsiteY1" fmla="*/ 5386339 h 5386339"/>
                <a:gd name="connsiteX2" fmla="*/ 2275486 w 4242264"/>
                <a:gd name="connsiteY2" fmla="*/ 82 h 5386339"/>
                <a:gd name="connsiteX0" fmla="*/ 2461881 w 4428659"/>
                <a:gd name="connsiteY0" fmla="*/ 82 h 5386339"/>
                <a:gd name="connsiteX1" fmla="*/ 2480931 w 4428659"/>
                <a:gd name="connsiteY1" fmla="*/ 5386339 h 5386339"/>
                <a:gd name="connsiteX2" fmla="*/ 2461881 w 4428659"/>
                <a:gd name="connsiteY2" fmla="*/ 82 h 5386339"/>
                <a:gd name="connsiteX0" fmla="*/ 2458708 w 4422057"/>
                <a:gd name="connsiteY0" fmla="*/ 1 h 5386258"/>
                <a:gd name="connsiteX1" fmla="*/ 2477758 w 4422057"/>
                <a:gd name="connsiteY1" fmla="*/ 5386258 h 5386258"/>
                <a:gd name="connsiteX2" fmla="*/ 2458708 w 4422057"/>
                <a:gd name="connsiteY2" fmla="*/ 1 h 5386258"/>
                <a:gd name="connsiteX0" fmla="*/ 2481551 w 4444900"/>
                <a:gd name="connsiteY0" fmla="*/ 1 h 5386258"/>
                <a:gd name="connsiteX1" fmla="*/ 2500601 w 4444900"/>
                <a:gd name="connsiteY1" fmla="*/ 5386258 h 5386258"/>
                <a:gd name="connsiteX2" fmla="*/ 2481551 w 4444900"/>
                <a:gd name="connsiteY2" fmla="*/ 1 h 5386258"/>
                <a:gd name="connsiteX0" fmla="*/ 2481551 w 4996525"/>
                <a:gd name="connsiteY0" fmla="*/ 1 h 5386258"/>
                <a:gd name="connsiteX1" fmla="*/ 2500601 w 4996525"/>
                <a:gd name="connsiteY1" fmla="*/ 5386258 h 5386258"/>
                <a:gd name="connsiteX2" fmla="*/ 2481551 w 4996525"/>
                <a:gd name="connsiteY2" fmla="*/ 1 h 53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6525" h="5386258">
                  <a:moveTo>
                    <a:pt x="2481551" y="1"/>
                  </a:moveTo>
                  <a:cubicBezTo>
                    <a:pt x="4366520" y="-1284"/>
                    <a:pt x="7036002" y="1996657"/>
                    <a:pt x="2500601" y="5386258"/>
                  </a:cubicBezTo>
                  <a:cubicBezTo>
                    <a:pt x="-2013472" y="1971861"/>
                    <a:pt x="596582" y="1286"/>
                    <a:pt x="248155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20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23828" y="1116335"/>
              <a:ext cx="3096344" cy="30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200"/>
            </a:p>
          </p:txBody>
        </p:sp>
      </p:grpSp>
      <p:sp>
        <p:nvSpPr>
          <p:cNvPr id="35850" name="Прямоугольник 1"/>
          <p:cNvSpPr>
            <a:spLocks noChangeArrowheads="1"/>
          </p:cNvSpPr>
          <p:nvPr/>
        </p:nvSpPr>
        <p:spPr bwMode="auto">
          <a:xfrm>
            <a:off x="609600" y="2657475"/>
            <a:ext cx="4248150" cy="2400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>Россия, 191119,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>Санкт-Петербург,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>ул. Марата, </a:t>
            </a:r>
            <a:r>
              <a:rPr kumimoji="0" lang="en-US" altLang="ru-RU" sz="1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>д. 92 </a:t>
            </a:r>
            <a:b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1800" b="1" dirty="0" smtClean="0">
                <a:latin typeface="+mj-lt"/>
                <a:cs typeface="Times New Roman" panose="02020603050405020304" pitchFamily="18" charset="0"/>
              </a:rPr>
              <a:t>+7 (812) 703-40-41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kumimoji="0" lang="ru-RU" altLang="ru-RU" sz="1800" b="1" dirty="0" smtClean="0">
              <a:latin typeface="+mj-lt"/>
              <a:cs typeface="Times New Roman" panose="02020603050405020304" pitchFamily="18" charset="0"/>
              <a:hlinkClick r:id="rId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800" b="1" u="sng" dirty="0" err="1" smtClean="0">
                <a:latin typeface="+mj-lt"/>
                <a:cs typeface="Times New Roman" panose="02020603050405020304" pitchFamily="18" charset="0"/>
              </a:rPr>
              <a:t>mail@ipp.spb.ru</a:t>
            </a:r>
            <a:endParaRPr kumimoji="0" lang="ru-RU" altLang="ru-RU" sz="1800" b="1" u="sng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kumimoji="0" lang="en-US" altLang="ru-RU" sz="2400" b="1" dirty="0" smtClean="0">
              <a:latin typeface="+mj-lt"/>
            </a:endParaRPr>
          </a:p>
        </p:txBody>
      </p:sp>
      <p:grpSp>
        <p:nvGrpSpPr>
          <p:cNvPr id="20490" name="Группа 17"/>
          <p:cNvGrpSpPr>
            <a:grpSpLocks noChangeAspect="1"/>
          </p:cNvGrpSpPr>
          <p:nvPr/>
        </p:nvGrpSpPr>
        <p:grpSpPr bwMode="auto">
          <a:xfrm>
            <a:off x="492125" y="2806700"/>
            <a:ext cx="381000" cy="531813"/>
            <a:chOff x="2340631" y="332656"/>
            <a:chExt cx="4462739" cy="6207217"/>
          </a:xfrm>
        </p:grpSpPr>
        <p:sp>
          <p:nvSpPr>
            <p:cNvPr id="19" name="Сердце 3"/>
            <p:cNvSpPr>
              <a:spLocks noChangeAspect="1"/>
            </p:cNvSpPr>
            <p:nvPr/>
          </p:nvSpPr>
          <p:spPr>
            <a:xfrm>
              <a:off x="2340631" y="332656"/>
              <a:ext cx="4462739" cy="6207217"/>
            </a:xfrm>
            <a:custGeom>
              <a:avLst/>
              <a:gdLst>
                <a:gd name="connsiteX0" fmla="*/ 1584176 w 3168352"/>
                <a:gd name="connsiteY0" fmla="*/ 846094 h 3384376"/>
                <a:gd name="connsiteX1" fmla="*/ 1584176 w 3168352"/>
                <a:gd name="connsiteY1" fmla="*/ 3384376 h 3384376"/>
                <a:gd name="connsiteX2" fmla="*/ 1584176 w 3168352"/>
                <a:gd name="connsiteY2" fmla="*/ 846094 h 3384376"/>
                <a:gd name="connsiteX0" fmla="*/ 1582558 w 3191490"/>
                <a:gd name="connsiteY0" fmla="*/ 581705 h 4624937"/>
                <a:gd name="connsiteX1" fmla="*/ 1601608 w 3191490"/>
                <a:gd name="connsiteY1" fmla="*/ 4624937 h 4624937"/>
                <a:gd name="connsiteX2" fmla="*/ 1582558 w 3191490"/>
                <a:gd name="connsiteY2" fmla="*/ 581705 h 4624937"/>
                <a:gd name="connsiteX0" fmla="*/ 1582558 w 3434057"/>
                <a:gd name="connsiteY0" fmla="*/ 581705 h 4624937"/>
                <a:gd name="connsiteX1" fmla="*/ 1601608 w 3434057"/>
                <a:gd name="connsiteY1" fmla="*/ 4624937 h 4624937"/>
                <a:gd name="connsiteX2" fmla="*/ 1582558 w 3434057"/>
                <a:gd name="connsiteY2" fmla="*/ 581705 h 4624937"/>
                <a:gd name="connsiteX0" fmla="*/ 1787409 w 3638908"/>
                <a:gd name="connsiteY0" fmla="*/ 0 h 4043232"/>
                <a:gd name="connsiteX1" fmla="*/ 1806459 w 3638908"/>
                <a:gd name="connsiteY1" fmla="*/ 4043232 h 4043232"/>
                <a:gd name="connsiteX2" fmla="*/ 1787409 w 3638908"/>
                <a:gd name="connsiteY2" fmla="*/ 0 h 4043232"/>
                <a:gd name="connsiteX0" fmla="*/ 1827785 w 3679284"/>
                <a:gd name="connsiteY0" fmla="*/ 2470 h 4045702"/>
                <a:gd name="connsiteX1" fmla="*/ 1846835 w 3679284"/>
                <a:gd name="connsiteY1" fmla="*/ 4045702 h 4045702"/>
                <a:gd name="connsiteX2" fmla="*/ 1827785 w 3679284"/>
                <a:gd name="connsiteY2" fmla="*/ 2470 h 4045702"/>
                <a:gd name="connsiteX0" fmla="*/ 1833629 w 3690913"/>
                <a:gd name="connsiteY0" fmla="*/ 72 h 4043304"/>
                <a:gd name="connsiteX1" fmla="*/ 1852679 w 3690913"/>
                <a:gd name="connsiteY1" fmla="*/ 4043304 h 4043304"/>
                <a:gd name="connsiteX2" fmla="*/ 1833629 w 3690913"/>
                <a:gd name="connsiteY2" fmla="*/ 72 h 4043304"/>
                <a:gd name="connsiteX0" fmla="*/ 1801722 w 3627423"/>
                <a:gd name="connsiteY0" fmla="*/ 25 h 4043257"/>
                <a:gd name="connsiteX1" fmla="*/ 1820772 w 3627423"/>
                <a:gd name="connsiteY1" fmla="*/ 4043257 h 4043257"/>
                <a:gd name="connsiteX2" fmla="*/ 1801722 w 3627423"/>
                <a:gd name="connsiteY2" fmla="*/ 25 h 4043257"/>
                <a:gd name="connsiteX0" fmla="*/ 1795755 w 3627480"/>
                <a:gd name="connsiteY0" fmla="*/ 15 h 4929072"/>
                <a:gd name="connsiteX1" fmla="*/ 1824330 w 3627480"/>
                <a:gd name="connsiteY1" fmla="*/ 4929072 h 4929072"/>
                <a:gd name="connsiteX2" fmla="*/ 1795755 w 3627480"/>
                <a:gd name="connsiteY2" fmla="*/ 15 h 4929072"/>
                <a:gd name="connsiteX0" fmla="*/ 1807700 w 3627389"/>
                <a:gd name="connsiteY0" fmla="*/ 19 h 4490926"/>
                <a:gd name="connsiteX1" fmla="*/ 1817225 w 3627389"/>
                <a:gd name="connsiteY1" fmla="*/ 4490926 h 4490926"/>
                <a:gd name="connsiteX2" fmla="*/ 1807700 w 3627389"/>
                <a:gd name="connsiteY2" fmla="*/ 19 h 4490926"/>
                <a:gd name="connsiteX0" fmla="*/ 1929187 w 3869764"/>
                <a:gd name="connsiteY0" fmla="*/ 19 h 4490926"/>
                <a:gd name="connsiteX1" fmla="*/ 1938712 w 3869764"/>
                <a:gd name="connsiteY1" fmla="*/ 4490926 h 4490926"/>
                <a:gd name="connsiteX2" fmla="*/ 1929187 w 3869764"/>
                <a:gd name="connsiteY2" fmla="*/ 19 h 4490926"/>
                <a:gd name="connsiteX0" fmla="*/ 1923510 w 3869800"/>
                <a:gd name="connsiteY0" fmla="*/ 14 h 5033846"/>
                <a:gd name="connsiteX1" fmla="*/ 1942560 w 3869800"/>
                <a:gd name="connsiteY1" fmla="*/ 5033846 h 5033846"/>
                <a:gd name="connsiteX2" fmla="*/ 1923510 w 3869800"/>
                <a:gd name="connsiteY2" fmla="*/ 14 h 5033846"/>
                <a:gd name="connsiteX0" fmla="*/ 1923510 w 3869800"/>
                <a:gd name="connsiteY0" fmla="*/ 12 h 5386269"/>
                <a:gd name="connsiteX1" fmla="*/ 1942560 w 3869800"/>
                <a:gd name="connsiteY1" fmla="*/ 5386269 h 5386269"/>
                <a:gd name="connsiteX2" fmla="*/ 1923510 w 3869800"/>
                <a:gd name="connsiteY2" fmla="*/ 12 h 5386269"/>
                <a:gd name="connsiteX0" fmla="*/ 2168744 w 4358190"/>
                <a:gd name="connsiteY0" fmla="*/ 1 h 5386258"/>
                <a:gd name="connsiteX1" fmla="*/ 2187794 w 4358190"/>
                <a:gd name="connsiteY1" fmla="*/ 5386258 h 5386258"/>
                <a:gd name="connsiteX2" fmla="*/ 2168744 w 4358190"/>
                <a:gd name="connsiteY2" fmla="*/ 1 h 5386258"/>
                <a:gd name="connsiteX0" fmla="*/ 2486514 w 4675961"/>
                <a:gd name="connsiteY0" fmla="*/ 1 h 5386258"/>
                <a:gd name="connsiteX1" fmla="*/ 2505564 w 4675961"/>
                <a:gd name="connsiteY1" fmla="*/ 5386258 h 5386258"/>
                <a:gd name="connsiteX2" fmla="*/ 2486514 w 4675961"/>
                <a:gd name="connsiteY2" fmla="*/ 1 h 5386258"/>
                <a:gd name="connsiteX0" fmla="*/ 2275486 w 4242264"/>
                <a:gd name="connsiteY0" fmla="*/ 82 h 5386339"/>
                <a:gd name="connsiteX1" fmla="*/ 2294536 w 4242264"/>
                <a:gd name="connsiteY1" fmla="*/ 5386339 h 5386339"/>
                <a:gd name="connsiteX2" fmla="*/ 2275486 w 4242264"/>
                <a:gd name="connsiteY2" fmla="*/ 82 h 5386339"/>
                <a:gd name="connsiteX0" fmla="*/ 2461881 w 4428659"/>
                <a:gd name="connsiteY0" fmla="*/ 82 h 5386339"/>
                <a:gd name="connsiteX1" fmla="*/ 2480931 w 4428659"/>
                <a:gd name="connsiteY1" fmla="*/ 5386339 h 5386339"/>
                <a:gd name="connsiteX2" fmla="*/ 2461881 w 4428659"/>
                <a:gd name="connsiteY2" fmla="*/ 82 h 5386339"/>
                <a:gd name="connsiteX0" fmla="*/ 2458708 w 4422057"/>
                <a:gd name="connsiteY0" fmla="*/ 1 h 5386258"/>
                <a:gd name="connsiteX1" fmla="*/ 2477758 w 4422057"/>
                <a:gd name="connsiteY1" fmla="*/ 5386258 h 5386258"/>
                <a:gd name="connsiteX2" fmla="*/ 2458708 w 4422057"/>
                <a:gd name="connsiteY2" fmla="*/ 1 h 5386258"/>
                <a:gd name="connsiteX0" fmla="*/ 2481551 w 4444900"/>
                <a:gd name="connsiteY0" fmla="*/ 1 h 5386258"/>
                <a:gd name="connsiteX1" fmla="*/ 2500601 w 4444900"/>
                <a:gd name="connsiteY1" fmla="*/ 5386258 h 5386258"/>
                <a:gd name="connsiteX2" fmla="*/ 2481551 w 4444900"/>
                <a:gd name="connsiteY2" fmla="*/ 1 h 5386258"/>
                <a:gd name="connsiteX0" fmla="*/ 2481551 w 4996525"/>
                <a:gd name="connsiteY0" fmla="*/ 1 h 5386258"/>
                <a:gd name="connsiteX1" fmla="*/ 2500601 w 4996525"/>
                <a:gd name="connsiteY1" fmla="*/ 5386258 h 5386258"/>
                <a:gd name="connsiteX2" fmla="*/ 2481551 w 4996525"/>
                <a:gd name="connsiteY2" fmla="*/ 1 h 53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6525" h="5386258">
                  <a:moveTo>
                    <a:pt x="2481551" y="1"/>
                  </a:moveTo>
                  <a:cubicBezTo>
                    <a:pt x="4366520" y="-1284"/>
                    <a:pt x="7036002" y="1996657"/>
                    <a:pt x="2500601" y="5386258"/>
                  </a:cubicBezTo>
                  <a:cubicBezTo>
                    <a:pt x="-2013472" y="1971861"/>
                    <a:pt x="596582" y="1286"/>
                    <a:pt x="248155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2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28642" y="1110874"/>
              <a:ext cx="3086728" cy="30943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200"/>
            </a:p>
          </p:txBody>
        </p:sp>
      </p:grpSp>
      <p:grpSp>
        <p:nvGrpSpPr>
          <p:cNvPr id="4" name="Группа 20"/>
          <p:cNvGrpSpPr>
            <a:grpSpLocks noChangeAspect="1"/>
          </p:cNvGrpSpPr>
          <p:nvPr/>
        </p:nvGrpSpPr>
        <p:grpSpPr>
          <a:xfrm rot="2098531">
            <a:off x="591971" y="3724710"/>
            <a:ext cx="151851" cy="402765"/>
            <a:chOff x="3931838" y="1679825"/>
            <a:chExt cx="1416008" cy="3755775"/>
          </a:xfrm>
          <a:solidFill>
            <a:schemeClr val="tx2"/>
          </a:solidFill>
        </p:grpSpPr>
        <p:sp>
          <p:nvSpPr>
            <p:cNvPr id="22" name="Полилиния 21"/>
            <p:cNvSpPr/>
            <p:nvPr/>
          </p:nvSpPr>
          <p:spPr>
            <a:xfrm>
              <a:off x="4394316" y="1683544"/>
              <a:ext cx="953530" cy="3752056"/>
            </a:xfrm>
            <a:custGeom>
              <a:avLst/>
              <a:gdLst>
                <a:gd name="connsiteX0" fmla="*/ 26353 w 721490"/>
                <a:gd name="connsiteY0" fmla="*/ 182669 h 4096260"/>
                <a:gd name="connsiteX1" fmla="*/ 623253 w 721490"/>
                <a:gd name="connsiteY1" fmla="*/ 398569 h 4096260"/>
                <a:gd name="connsiteX2" fmla="*/ 661353 w 721490"/>
                <a:gd name="connsiteY2" fmla="*/ 3713269 h 4096260"/>
                <a:gd name="connsiteX3" fmla="*/ 26353 w 721490"/>
                <a:gd name="connsiteY3" fmla="*/ 3941869 h 4096260"/>
                <a:gd name="connsiteX4" fmla="*/ 134303 w 721490"/>
                <a:gd name="connsiteY4" fmla="*/ 2957619 h 4096260"/>
                <a:gd name="connsiteX5" fmla="*/ 261303 w 721490"/>
                <a:gd name="connsiteY5" fmla="*/ 2970319 h 4096260"/>
                <a:gd name="connsiteX6" fmla="*/ 286703 w 721490"/>
                <a:gd name="connsiteY6" fmla="*/ 1173269 h 4096260"/>
                <a:gd name="connsiteX7" fmla="*/ 172403 w 721490"/>
                <a:gd name="connsiteY7" fmla="*/ 1179619 h 4096260"/>
                <a:gd name="connsiteX0" fmla="*/ 26353 w 721490"/>
                <a:gd name="connsiteY0" fmla="*/ 96952 h 4010543"/>
                <a:gd name="connsiteX1" fmla="*/ 623253 w 721490"/>
                <a:gd name="connsiteY1" fmla="*/ 312852 h 4010543"/>
                <a:gd name="connsiteX2" fmla="*/ 661353 w 721490"/>
                <a:gd name="connsiteY2" fmla="*/ 3627552 h 4010543"/>
                <a:gd name="connsiteX3" fmla="*/ 26353 w 721490"/>
                <a:gd name="connsiteY3" fmla="*/ 3856152 h 4010543"/>
                <a:gd name="connsiteX4" fmla="*/ 134303 w 721490"/>
                <a:gd name="connsiteY4" fmla="*/ 2871902 h 4010543"/>
                <a:gd name="connsiteX5" fmla="*/ 261303 w 721490"/>
                <a:gd name="connsiteY5" fmla="*/ 2884602 h 4010543"/>
                <a:gd name="connsiteX6" fmla="*/ 286703 w 721490"/>
                <a:gd name="connsiteY6" fmla="*/ 1087552 h 4010543"/>
                <a:gd name="connsiteX7" fmla="*/ 172403 w 721490"/>
                <a:gd name="connsiteY7" fmla="*/ 1093902 h 4010543"/>
                <a:gd name="connsiteX0" fmla="*/ 26353 w 712562"/>
                <a:gd name="connsiteY0" fmla="*/ 0 h 3913591"/>
                <a:gd name="connsiteX1" fmla="*/ 623253 w 712562"/>
                <a:gd name="connsiteY1" fmla="*/ 215900 h 3913591"/>
                <a:gd name="connsiteX2" fmla="*/ 661353 w 712562"/>
                <a:gd name="connsiteY2" fmla="*/ 3530600 h 3913591"/>
                <a:gd name="connsiteX3" fmla="*/ 26353 w 712562"/>
                <a:gd name="connsiteY3" fmla="*/ 3759200 h 3913591"/>
                <a:gd name="connsiteX4" fmla="*/ 134303 w 712562"/>
                <a:gd name="connsiteY4" fmla="*/ 2774950 h 3913591"/>
                <a:gd name="connsiteX5" fmla="*/ 261303 w 712562"/>
                <a:gd name="connsiteY5" fmla="*/ 2787650 h 3913591"/>
                <a:gd name="connsiteX6" fmla="*/ 286703 w 712562"/>
                <a:gd name="connsiteY6" fmla="*/ 990600 h 3913591"/>
                <a:gd name="connsiteX7" fmla="*/ 172403 w 712562"/>
                <a:gd name="connsiteY7" fmla="*/ 996950 h 3913591"/>
                <a:gd name="connsiteX0" fmla="*/ 26353 w 712562"/>
                <a:gd name="connsiteY0" fmla="*/ 0 h 3913591"/>
                <a:gd name="connsiteX1" fmla="*/ 623253 w 712562"/>
                <a:gd name="connsiteY1" fmla="*/ 215900 h 3913591"/>
                <a:gd name="connsiteX2" fmla="*/ 661353 w 712562"/>
                <a:gd name="connsiteY2" fmla="*/ 3530600 h 3913591"/>
                <a:gd name="connsiteX3" fmla="*/ 26353 w 712562"/>
                <a:gd name="connsiteY3" fmla="*/ 3759200 h 3913591"/>
                <a:gd name="connsiteX4" fmla="*/ 134303 w 712562"/>
                <a:gd name="connsiteY4" fmla="*/ 2774950 h 3913591"/>
                <a:gd name="connsiteX5" fmla="*/ 261303 w 712562"/>
                <a:gd name="connsiteY5" fmla="*/ 2787650 h 3913591"/>
                <a:gd name="connsiteX6" fmla="*/ 286703 w 712562"/>
                <a:gd name="connsiteY6" fmla="*/ 990600 h 3913591"/>
                <a:gd name="connsiteX7" fmla="*/ 172403 w 712562"/>
                <a:gd name="connsiteY7" fmla="*/ 996950 h 3913591"/>
                <a:gd name="connsiteX0" fmla="*/ 26353 w 712562"/>
                <a:gd name="connsiteY0" fmla="*/ 0 h 3913591"/>
                <a:gd name="connsiteX1" fmla="*/ 623253 w 712562"/>
                <a:gd name="connsiteY1" fmla="*/ 215900 h 3913591"/>
                <a:gd name="connsiteX2" fmla="*/ 661353 w 712562"/>
                <a:gd name="connsiteY2" fmla="*/ 3530600 h 3913591"/>
                <a:gd name="connsiteX3" fmla="*/ 26353 w 712562"/>
                <a:gd name="connsiteY3" fmla="*/ 3759200 h 3913591"/>
                <a:gd name="connsiteX4" fmla="*/ 134303 w 712562"/>
                <a:gd name="connsiteY4" fmla="*/ 2774950 h 3913591"/>
                <a:gd name="connsiteX5" fmla="*/ 261303 w 712562"/>
                <a:gd name="connsiteY5" fmla="*/ 2787650 h 3913591"/>
                <a:gd name="connsiteX6" fmla="*/ 286703 w 712562"/>
                <a:gd name="connsiteY6" fmla="*/ 990600 h 3913591"/>
                <a:gd name="connsiteX7" fmla="*/ 172403 w 712562"/>
                <a:gd name="connsiteY7" fmla="*/ 996950 h 3913591"/>
                <a:gd name="connsiteX0" fmla="*/ 26353 w 712562"/>
                <a:gd name="connsiteY0" fmla="*/ 0 h 3792491"/>
                <a:gd name="connsiteX1" fmla="*/ 623253 w 712562"/>
                <a:gd name="connsiteY1" fmla="*/ 215900 h 3792491"/>
                <a:gd name="connsiteX2" fmla="*/ 661353 w 712562"/>
                <a:gd name="connsiteY2" fmla="*/ 3530600 h 3792491"/>
                <a:gd name="connsiteX3" fmla="*/ 26353 w 712562"/>
                <a:gd name="connsiteY3" fmla="*/ 3759200 h 3792491"/>
                <a:gd name="connsiteX4" fmla="*/ 134303 w 712562"/>
                <a:gd name="connsiteY4" fmla="*/ 2774950 h 3792491"/>
                <a:gd name="connsiteX5" fmla="*/ 261303 w 712562"/>
                <a:gd name="connsiteY5" fmla="*/ 2787650 h 3792491"/>
                <a:gd name="connsiteX6" fmla="*/ 286703 w 712562"/>
                <a:gd name="connsiteY6" fmla="*/ 990600 h 3792491"/>
                <a:gd name="connsiteX7" fmla="*/ 172403 w 712562"/>
                <a:gd name="connsiteY7" fmla="*/ 996950 h 3792491"/>
                <a:gd name="connsiteX0" fmla="*/ 26353 w 864652"/>
                <a:gd name="connsiteY0" fmla="*/ 0 h 3792491"/>
                <a:gd name="connsiteX1" fmla="*/ 623253 w 864652"/>
                <a:gd name="connsiteY1" fmla="*/ 215900 h 3792491"/>
                <a:gd name="connsiteX2" fmla="*/ 661353 w 864652"/>
                <a:gd name="connsiteY2" fmla="*/ 3530600 h 3792491"/>
                <a:gd name="connsiteX3" fmla="*/ 26353 w 864652"/>
                <a:gd name="connsiteY3" fmla="*/ 3759200 h 3792491"/>
                <a:gd name="connsiteX4" fmla="*/ 134303 w 864652"/>
                <a:gd name="connsiteY4" fmla="*/ 2774950 h 3792491"/>
                <a:gd name="connsiteX5" fmla="*/ 261303 w 864652"/>
                <a:gd name="connsiteY5" fmla="*/ 2787650 h 3792491"/>
                <a:gd name="connsiteX6" fmla="*/ 286703 w 864652"/>
                <a:gd name="connsiteY6" fmla="*/ 990600 h 3792491"/>
                <a:gd name="connsiteX7" fmla="*/ 172403 w 864652"/>
                <a:gd name="connsiteY7" fmla="*/ 996950 h 3792491"/>
                <a:gd name="connsiteX0" fmla="*/ 26353 w 898838"/>
                <a:gd name="connsiteY0" fmla="*/ 0 h 3792491"/>
                <a:gd name="connsiteX1" fmla="*/ 623253 w 898838"/>
                <a:gd name="connsiteY1" fmla="*/ 215900 h 3792491"/>
                <a:gd name="connsiteX2" fmla="*/ 661353 w 898838"/>
                <a:gd name="connsiteY2" fmla="*/ 3530600 h 3792491"/>
                <a:gd name="connsiteX3" fmla="*/ 26353 w 898838"/>
                <a:gd name="connsiteY3" fmla="*/ 3759200 h 3792491"/>
                <a:gd name="connsiteX4" fmla="*/ 134303 w 898838"/>
                <a:gd name="connsiteY4" fmla="*/ 2774950 h 3792491"/>
                <a:gd name="connsiteX5" fmla="*/ 261303 w 898838"/>
                <a:gd name="connsiteY5" fmla="*/ 2787650 h 3792491"/>
                <a:gd name="connsiteX6" fmla="*/ 286703 w 898838"/>
                <a:gd name="connsiteY6" fmla="*/ 990600 h 3792491"/>
                <a:gd name="connsiteX7" fmla="*/ 172403 w 898838"/>
                <a:gd name="connsiteY7" fmla="*/ 996950 h 3792491"/>
                <a:gd name="connsiteX0" fmla="*/ 26353 w 898838"/>
                <a:gd name="connsiteY0" fmla="*/ 0 h 3792491"/>
                <a:gd name="connsiteX1" fmla="*/ 623253 w 898838"/>
                <a:gd name="connsiteY1" fmla="*/ 215900 h 3792491"/>
                <a:gd name="connsiteX2" fmla="*/ 661353 w 898838"/>
                <a:gd name="connsiteY2" fmla="*/ 3530600 h 3792491"/>
                <a:gd name="connsiteX3" fmla="*/ 26353 w 898838"/>
                <a:gd name="connsiteY3" fmla="*/ 3759200 h 3792491"/>
                <a:gd name="connsiteX4" fmla="*/ 134303 w 898838"/>
                <a:gd name="connsiteY4" fmla="*/ 2774950 h 3792491"/>
                <a:gd name="connsiteX5" fmla="*/ 261303 w 898838"/>
                <a:gd name="connsiteY5" fmla="*/ 2787650 h 3792491"/>
                <a:gd name="connsiteX6" fmla="*/ 286703 w 898838"/>
                <a:gd name="connsiteY6" fmla="*/ 990600 h 3792491"/>
                <a:gd name="connsiteX7" fmla="*/ 172403 w 898838"/>
                <a:gd name="connsiteY7" fmla="*/ 996950 h 3792491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6353 w 898838"/>
                <a:gd name="connsiteY0" fmla="*/ 0 h 3759200"/>
                <a:gd name="connsiteX1" fmla="*/ 623253 w 898838"/>
                <a:gd name="connsiteY1" fmla="*/ 215900 h 3759200"/>
                <a:gd name="connsiteX2" fmla="*/ 661353 w 898838"/>
                <a:gd name="connsiteY2" fmla="*/ 3530600 h 3759200"/>
                <a:gd name="connsiteX3" fmla="*/ 26353 w 898838"/>
                <a:gd name="connsiteY3" fmla="*/ 3759200 h 3759200"/>
                <a:gd name="connsiteX4" fmla="*/ 134303 w 898838"/>
                <a:gd name="connsiteY4" fmla="*/ 2774950 h 3759200"/>
                <a:gd name="connsiteX5" fmla="*/ 261303 w 898838"/>
                <a:gd name="connsiteY5" fmla="*/ 2787650 h 3759200"/>
                <a:gd name="connsiteX6" fmla="*/ 286703 w 898838"/>
                <a:gd name="connsiteY6" fmla="*/ 990600 h 3759200"/>
                <a:gd name="connsiteX7" fmla="*/ 172403 w 898838"/>
                <a:gd name="connsiteY7" fmla="*/ 996950 h 3759200"/>
                <a:gd name="connsiteX0" fmla="*/ 27823 w 900308"/>
                <a:gd name="connsiteY0" fmla="*/ 0 h 3759200"/>
                <a:gd name="connsiteX1" fmla="*/ 624723 w 900308"/>
                <a:gd name="connsiteY1" fmla="*/ 215900 h 3759200"/>
                <a:gd name="connsiteX2" fmla="*/ 662823 w 900308"/>
                <a:gd name="connsiteY2" fmla="*/ 3530600 h 3759200"/>
                <a:gd name="connsiteX3" fmla="*/ 27823 w 900308"/>
                <a:gd name="connsiteY3" fmla="*/ 3759200 h 3759200"/>
                <a:gd name="connsiteX4" fmla="*/ 123867 w 900308"/>
                <a:gd name="connsiteY4" fmla="*/ 2777331 h 3759200"/>
                <a:gd name="connsiteX5" fmla="*/ 262773 w 900308"/>
                <a:gd name="connsiteY5" fmla="*/ 2787650 h 3759200"/>
                <a:gd name="connsiteX6" fmla="*/ 288173 w 900308"/>
                <a:gd name="connsiteY6" fmla="*/ 990600 h 3759200"/>
                <a:gd name="connsiteX7" fmla="*/ 173873 w 900308"/>
                <a:gd name="connsiteY7" fmla="*/ 996950 h 3759200"/>
                <a:gd name="connsiteX0" fmla="*/ 27823 w 900308"/>
                <a:gd name="connsiteY0" fmla="*/ 0 h 3759200"/>
                <a:gd name="connsiteX1" fmla="*/ 624723 w 900308"/>
                <a:gd name="connsiteY1" fmla="*/ 215900 h 3759200"/>
                <a:gd name="connsiteX2" fmla="*/ 662823 w 900308"/>
                <a:gd name="connsiteY2" fmla="*/ 3530600 h 3759200"/>
                <a:gd name="connsiteX3" fmla="*/ 27823 w 900308"/>
                <a:gd name="connsiteY3" fmla="*/ 3759200 h 3759200"/>
                <a:gd name="connsiteX4" fmla="*/ 123867 w 900308"/>
                <a:gd name="connsiteY4" fmla="*/ 2777331 h 3759200"/>
                <a:gd name="connsiteX5" fmla="*/ 262773 w 900308"/>
                <a:gd name="connsiteY5" fmla="*/ 2787650 h 3759200"/>
                <a:gd name="connsiteX6" fmla="*/ 288173 w 900308"/>
                <a:gd name="connsiteY6" fmla="*/ 990600 h 3759200"/>
                <a:gd name="connsiteX7" fmla="*/ 173873 w 900308"/>
                <a:gd name="connsiteY7" fmla="*/ 996950 h 3759200"/>
                <a:gd name="connsiteX0" fmla="*/ 55194 w 927679"/>
                <a:gd name="connsiteY0" fmla="*/ 0 h 3759200"/>
                <a:gd name="connsiteX1" fmla="*/ 652094 w 927679"/>
                <a:gd name="connsiteY1" fmla="*/ 215900 h 3759200"/>
                <a:gd name="connsiteX2" fmla="*/ 690194 w 927679"/>
                <a:gd name="connsiteY2" fmla="*/ 3530600 h 3759200"/>
                <a:gd name="connsiteX3" fmla="*/ 55194 w 927679"/>
                <a:gd name="connsiteY3" fmla="*/ 3759200 h 3759200"/>
                <a:gd name="connsiteX4" fmla="*/ 151238 w 927679"/>
                <a:gd name="connsiteY4" fmla="*/ 2777331 h 3759200"/>
                <a:gd name="connsiteX5" fmla="*/ 290144 w 927679"/>
                <a:gd name="connsiteY5" fmla="*/ 2787650 h 3759200"/>
                <a:gd name="connsiteX6" fmla="*/ 315544 w 927679"/>
                <a:gd name="connsiteY6" fmla="*/ 990600 h 3759200"/>
                <a:gd name="connsiteX7" fmla="*/ 201244 w 927679"/>
                <a:gd name="connsiteY7" fmla="*/ 996950 h 3759200"/>
                <a:gd name="connsiteX0" fmla="*/ 55194 w 927679"/>
                <a:gd name="connsiteY0" fmla="*/ 0 h 3759200"/>
                <a:gd name="connsiteX1" fmla="*/ 652094 w 927679"/>
                <a:gd name="connsiteY1" fmla="*/ 215900 h 3759200"/>
                <a:gd name="connsiteX2" fmla="*/ 690194 w 927679"/>
                <a:gd name="connsiteY2" fmla="*/ 3530600 h 3759200"/>
                <a:gd name="connsiteX3" fmla="*/ 55194 w 927679"/>
                <a:gd name="connsiteY3" fmla="*/ 3759200 h 3759200"/>
                <a:gd name="connsiteX4" fmla="*/ 151238 w 927679"/>
                <a:gd name="connsiteY4" fmla="*/ 2777331 h 3759200"/>
                <a:gd name="connsiteX5" fmla="*/ 290144 w 927679"/>
                <a:gd name="connsiteY5" fmla="*/ 2787650 h 3759200"/>
                <a:gd name="connsiteX6" fmla="*/ 315544 w 927679"/>
                <a:gd name="connsiteY6" fmla="*/ 990600 h 3759200"/>
                <a:gd name="connsiteX7" fmla="*/ 201244 w 927679"/>
                <a:gd name="connsiteY7" fmla="*/ 996950 h 3759200"/>
                <a:gd name="connsiteX0" fmla="*/ 55194 w 927679"/>
                <a:gd name="connsiteY0" fmla="*/ 0 h 3759200"/>
                <a:gd name="connsiteX1" fmla="*/ 652094 w 927679"/>
                <a:gd name="connsiteY1" fmla="*/ 215900 h 3759200"/>
                <a:gd name="connsiteX2" fmla="*/ 690194 w 927679"/>
                <a:gd name="connsiteY2" fmla="*/ 3530600 h 3759200"/>
                <a:gd name="connsiteX3" fmla="*/ 55194 w 927679"/>
                <a:gd name="connsiteY3" fmla="*/ 3759200 h 3759200"/>
                <a:gd name="connsiteX4" fmla="*/ 151238 w 927679"/>
                <a:gd name="connsiteY4" fmla="*/ 2777331 h 3759200"/>
                <a:gd name="connsiteX5" fmla="*/ 290144 w 927679"/>
                <a:gd name="connsiteY5" fmla="*/ 2787650 h 3759200"/>
                <a:gd name="connsiteX6" fmla="*/ 315544 w 927679"/>
                <a:gd name="connsiteY6" fmla="*/ 990600 h 3759200"/>
                <a:gd name="connsiteX7" fmla="*/ 160763 w 927679"/>
                <a:gd name="connsiteY7" fmla="*/ 970756 h 3759200"/>
                <a:gd name="connsiteX0" fmla="*/ 55194 w 927679"/>
                <a:gd name="connsiteY0" fmla="*/ 0 h 3759200"/>
                <a:gd name="connsiteX1" fmla="*/ 652094 w 927679"/>
                <a:gd name="connsiteY1" fmla="*/ 215900 h 3759200"/>
                <a:gd name="connsiteX2" fmla="*/ 690194 w 927679"/>
                <a:gd name="connsiteY2" fmla="*/ 3530600 h 3759200"/>
                <a:gd name="connsiteX3" fmla="*/ 55194 w 927679"/>
                <a:gd name="connsiteY3" fmla="*/ 3759200 h 3759200"/>
                <a:gd name="connsiteX4" fmla="*/ 151238 w 927679"/>
                <a:gd name="connsiteY4" fmla="*/ 2777331 h 3759200"/>
                <a:gd name="connsiteX5" fmla="*/ 290144 w 927679"/>
                <a:gd name="connsiteY5" fmla="*/ 2787650 h 3759200"/>
                <a:gd name="connsiteX6" fmla="*/ 315544 w 927679"/>
                <a:gd name="connsiteY6" fmla="*/ 990600 h 3759200"/>
                <a:gd name="connsiteX7" fmla="*/ 160763 w 927679"/>
                <a:gd name="connsiteY7" fmla="*/ 970756 h 3759200"/>
                <a:gd name="connsiteX0" fmla="*/ 55194 w 915320"/>
                <a:gd name="connsiteY0" fmla="*/ 0 h 3759200"/>
                <a:gd name="connsiteX1" fmla="*/ 652094 w 915320"/>
                <a:gd name="connsiteY1" fmla="*/ 215900 h 3759200"/>
                <a:gd name="connsiteX2" fmla="*/ 671144 w 915320"/>
                <a:gd name="connsiteY2" fmla="*/ 3523456 h 3759200"/>
                <a:gd name="connsiteX3" fmla="*/ 55194 w 915320"/>
                <a:gd name="connsiteY3" fmla="*/ 3759200 h 3759200"/>
                <a:gd name="connsiteX4" fmla="*/ 151238 w 915320"/>
                <a:gd name="connsiteY4" fmla="*/ 2777331 h 3759200"/>
                <a:gd name="connsiteX5" fmla="*/ 290144 w 915320"/>
                <a:gd name="connsiteY5" fmla="*/ 2787650 h 3759200"/>
                <a:gd name="connsiteX6" fmla="*/ 315544 w 915320"/>
                <a:gd name="connsiteY6" fmla="*/ 990600 h 3759200"/>
                <a:gd name="connsiteX7" fmla="*/ 160763 w 915320"/>
                <a:gd name="connsiteY7" fmla="*/ 970756 h 3759200"/>
                <a:gd name="connsiteX0" fmla="*/ 55194 w 939989"/>
                <a:gd name="connsiteY0" fmla="*/ 0 h 3759200"/>
                <a:gd name="connsiteX1" fmla="*/ 652094 w 939989"/>
                <a:gd name="connsiteY1" fmla="*/ 215900 h 3759200"/>
                <a:gd name="connsiteX2" fmla="*/ 671144 w 939989"/>
                <a:gd name="connsiteY2" fmla="*/ 3523456 h 3759200"/>
                <a:gd name="connsiteX3" fmla="*/ 55194 w 939989"/>
                <a:gd name="connsiteY3" fmla="*/ 3759200 h 3759200"/>
                <a:gd name="connsiteX4" fmla="*/ 151238 w 939989"/>
                <a:gd name="connsiteY4" fmla="*/ 2777331 h 3759200"/>
                <a:gd name="connsiteX5" fmla="*/ 290144 w 939989"/>
                <a:gd name="connsiteY5" fmla="*/ 2787650 h 3759200"/>
                <a:gd name="connsiteX6" fmla="*/ 315544 w 939989"/>
                <a:gd name="connsiteY6" fmla="*/ 990600 h 3759200"/>
                <a:gd name="connsiteX7" fmla="*/ 160763 w 939989"/>
                <a:gd name="connsiteY7" fmla="*/ 970756 h 3759200"/>
                <a:gd name="connsiteX0" fmla="*/ 55194 w 932641"/>
                <a:gd name="connsiteY0" fmla="*/ 0 h 3759200"/>
                <a:gd name="connsiteX1" fmla="*/ 652094 w 932641"/>
                <a:gd name="connsiteY1" fmla="*/ 215900 h 3759200"/>
                <a:gd name="connsiteX2" fmla="*/ 671144 w 932641"/>
                <a:gd name="connsiteY2" fmla="*/ 3523456 h 3759200"/>
                <a:gd name="connsiteX3" fmla="*/ 55194 w 932641"/>
                <a:gd name="connsiteY3" fmla="*/ 3759200 h 3759200"/>
                <a:gd name="connsiteX4" fmla="*/ 151238 w 932641"/>
                <a:gd name="connsiteY4" fmla="*/ 2777331 h 3759200"/>
                <a:gd name="connsiteX5" fmla="*/ 290144 w 932641"/>
                <a:gd name="connsiteY5" fmla="*/ 2787650 h 3759200"/>
                <a:gd name="connsiteX6" fmla="*/ 315544 w 932641"/>
                <a:gd name="connsiteY6" fmla="*/ 990600 h 3759200"/>
                <a:gd name="connsiteX7" fmla="*/ 160763 w 932641"/>
                <a:gd name="connsiteY7" fmla="*/ 970756 h 3759200"/>
                <a:gd name="connsiteX0" fmla="*/ 55194 w 932641"/>
                <a:gd name="connsiteY0" fmla="*/ 0 h 3759200"/>
                <a:gd name="connsiteX1" fmla="*/ 652094 w 932641"/>
                <a:gd name="connsiteY1" fmla="*/ 215900 h 3759200"/>
                <a:gd name="connsiteX2" fmla="*/ 671144 w 932641"/>
                <a:gd name="connsiteY2" fmla="*/ 3523456 h 3759200"/>
                <a:gd name="connsiteX3" fmla="*/ 55194 w 932641"/>
                <a:gd name="connsiteY3" fmla="*/ 3759200 h 3759200"/>
                <a:gd name="connsiteX4" fmla="*/ 151238 w 932641"/>
                <a:gd name="connsiteY4" fmla="*/ 2777331 h 3759200"/>
                <a:gd name="connsiteX5" fmla="*/ 290144 w 932641"/>
                <a:gd name="connsiteY5" fmla="*/ 2787650 h 3759200"/>
                <a:gd name="connsiteX6" fmla="*/ 315544 w 932641"/>
                <a:gd name="connsiteY6" fmla="*/ 990600 h 3759200"/>
                <a:gd name="connsiteX7" fmla="*/ 160763 w 932641"/>
                <a:gd name="connsiteY7" fmla="*/ 970756 h 3759200"/>
                <a:gd name="connsiteX8" fmla="*/ 55194 w 932641"/>
                <a:gd name="connsiteY8" fmla="*/ 0 h 3759200"/>
                <a:gd name="connsiteX0" fmla="*/ 55194 w 932641"/>
                <a:gd name="connsiteY0" fmla="*/ 0 h 3759200"/>
                <a:gd name="connsiteX1" fmla="*/ 652094 w 932641"/>
                <a:gd name="connsiteY1" fmla="*/ 215900 h 3759200"/>
                <a:gd name="connsiteX2" fmla="*/ 671144 w 932641"/>
                <a:gd name="connsiteY2" fmla="*/ 3523456 h 3759200"/>
                <a:gd name="connsiteX3" fmla="*/ 55194 w 932641"/>
                <a:gd name="connsiteY3" fmla="*/ 3759200 h 3759200"/>
                <a:gd name="connsiteX4" fmla="*/ 151238 w 932641"/>
                <a:gd name="connsiteY4" fmla="*/ 2777331 h 3759200"/>
                <a:gd name="connsiteX5" fmla="*/ 290144 w 932641"/>
                <a:gd name="connsiteY5" fmla="*/ 2787650 h 3759200"/>
                <a:gd name="connsiteX6" fmla="*/ 315544 w 932641"/>
                <a:gd name="connsiteY6" fmla="*/ 990600 h 3759200"/>
                <a:gd name="connsiteX7" fmla="*/ 160763 w 932641"/>
                <a:gd name="connsiteY7" fmla="*/ 970756 h 3759200"/>
                <a:gd name="connsiteX8" fmla="*/ 55194 w 932641"/>
                <a:gd name="connsiteY8" fmla="*/ 0 h 3759200"/>
                <a:gd name="connsiteX0" fmla="*/ 76083 w 953530"/>
                <a:gd name="connsiteY0" fmla="*/ 0 h 3759200"/>
                <a:gd name="connsiteX1" fmla="*/ 672983 w 953530"/>
                <a:gd name="connsiteY1" fmla="*/ 215900 h 3759200"/>
                <a:gd name="connsiteX2" fmla="*/ 692033 w 953530"/>
                <a:gd name="connsiteY2" fmla="*/ 3523456 h 3759200"/>
                <a:gd name="connsiteX3" fmla="*/ 76083 w 953530"/>
                <a:gd name="connsiteY3" fmla="*/ 3759200 h 3759200"/>
                <a:gd name="connsiteX4" fmla="*/ 172127 w 953530"/>
                <a:gd name="connsiteY4" fmla="*/ 2777331 h 3759200"/>
                <a:gd name="connsiteX5" fmla="*/ 311033 w 953530"/>
                <a:gd name="connsiteY5" fmla="*/ 2787650 h 3759200"/>
                <a:gd name="connsiteX6" fmla="*/ 336433 w 953530"/>
                <a:gd name="connsiteY6" fmla="*/ 990600 h 3759200"/>
                <a:gd name="connsiteX7" fmla="*/ 181652 w 953530"/>
                <a:gd name="connsiteY7" fmla="*/ 970756 h 3759200"/>
                <a:gd name="connsiteX8" fmla="*/ 76083 w 953530"/>
                <a:gd name="connsiteY8" fmla="*/ 0 h 3759200"/>
                <a:gd name="connsiteX0" fmla="*/ 76083 w 953530"/>
                <a:gd name="connsiteY0" fmla="*/ 0 h 3752056"/>
                <a:gd name="connsiteX1" fmla="*/ 672983 w 953530"/>
                <a:gd name="connsiteY1" fmla="*/ 208756 h 3752056"/>
                <a:gd name="connsiteX2" fmla="*/ 692033 w 953530"/>
                <a:gd name="connsiteY2" fmla="*/ 3516312 h 3752056"/>
                <a:gd name="connsiteX3" fmla="*/ 76083 w 953530"/>
                <a:gd name="connsiteY3" fmla="*/ 3752056 h 3752056"/>
                <a:gd name="connsiteX4" fmla="*/ 172127 w 953530"/>
                <a:gd name="connsiteY4" fmla="*/ 2770187 h 3752056"/>
                <a:gd name="connsiteX5" fmla="*/ 311033 w 953530"/>
                <a:gd name="connsiteY5" fmla="*/ 2780506 h 3752056"/>
                <a:gd name="connsiteX6" fmla="*/ 336433 w 953530"/>
                <a:gd name="connsiteY6" fmla="*/ 983456 h 3752056"/>
                <a:gd name="connsiteX7" fmla="*/ 181652 w 953530"/>
                <a:gd name="connsiteY7" fmla="*/ 963612 h 3752056"/>
                <a:gd name="connsiteX8" fmla="*/ 76083 w 953530"/>
                <a:gd name="connsiteY8" fmla="*/ 0 h 3752056"/>
                <a:gd name="connsiteX0" fmla="*/ 76083 w 953530"/>
                <a:gd name="connsiteY0" fmla="*/ 0 h 3752056"/>
                <a:gd name="connsiteX1" fmla="*/ 672983 w 953530"/>
                <a:gd name="connsiteY1" fmla="*/ 208756 h 3752056"/>
                <a:gd name="connsiteX2" fmla="*/ 692033 w 953530"/>
                <a:gd name="connsiteY2" fmla="*/ 3516312 h 3752056"/>
                <a:gd name="connsiteX3" fmla="*/ 76083 w 953530"/>
                <a:gd name="connsiteY3" fmla="*/ 3752056 h 3752056"/>
                <a:gd name="connsiteX4" fmla="*/ 172127 w 953530"/>
                <a:gd name="connsiteY4" fmla="*/ 2770187 h 3752056"/>
                <a:gd name="connsiteX5" fmla="*/ 311033 w 953530"/>
                <a:gd name="connsiteY5" fmla="*/ 2780506 h 3752056"/>
                <a:gd name="connsiteX6" fmla="*/ 336433 w 953530"/>
                <a:gd name="connsiteY6" fmla="*/ 983456 h 3752056"/>
                <a:gd name="connsiteX7" fmla="*/ 181652 w 953530"/>
                <a:gd name="connsiteY7" fmla="*/ 963612 h 3752056"/>
                <a:gd name="connsiteX8" fmla="*/ 76083 w 953530"/>
                <a:gd name="connsiteY8" fmla="*/ 0 h 3752056"/>
                <a:gd name="connsiteX0" fmla="*/ 76083 w 953530"/>
                <a:gd name="connsiteY0" fmla="*/ 0 h 3752056"/>
                <a:gd name="connsiteX1" fmla="*/ 672983 w 953530"/>
                <a:gd name="connsiteY1" fmla="*/ 208756 h 3752056"/>
                <a:gd name="connsiteX2" fmla="*/ 692033 w 953530"/>
                <a:gd name="connsiteY2" fmla="*/ 3516312 h 3752056"/>
                <a:gd name="connsiteX3" fmla="*/ 76083 w 953530"/>
                <a:gd name="connsiteY3" fmla="*/ 3752056 h 3752056"/>
                <a:gd name="connsiteX4" fmla="*/ 172127 w 953530"/>
                <a:gd name="connsiteY4" fmla="*/ 2770187 h 3752056"/>
                <a:gd name="connsiteX5" fmla="*/ 311033 w 953530"/>
                <a:gd name="connsiteY5" fmla="*/ 2780506 h 3752056"/>
                <a:gd name="connsiteX6" fmla="*/ 336433 w 953530"/>
                <a:gd name="connsiteY6" fmla="*/ 983456 h 3752056"/>
                <a:gd name="connsiteX7" fmla="*/ 181652 w 953530"/>
                <a:gd name="connsiteY7" fmla="*/ 963612 h 3752056"/>
                <a:gd name="connsiteX8" fmla="*/ 76083 w 953530"/>
                <a:gd name="connsiteY8" fmla="*/ 0 h 375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530" h="3752056">
                  <a:moveTo>
                    <a:pt x="76083" y="0"/>
                  </a:moveTo>
                  <a:cubicBezTo>
                    <a:pt x="162866" y="8995"/>
                    <a:pt x="598900" y="134673"/>
                    <a:pt x="672983" y="208756"/>
                  </a:cubicBezTo>
                  <a:cubicBezTo>
                    <a:pt x="854222" y="542396"/>
                    <a:pt x="1191566" y="2087562"/>
                    <a:pt x="692033" y="3516312"/>
                  </a:cubicBezTo>
                  <a:cubicBezTo>
                    <a:pt x="548100" y="3605212"/>
                    <a:pt x="271875" y="3700198"/>
                    <a:pt x="76083" y="3752056"/>
                  </a:cubicBezTo>
                  <a:cubicBezTo>
                    <a:pt x="-11759" y="3626114"/>
                    <a:pt x="-5143" y="3110706"/>
                    <a:pt x="172127" y="2770187"/>
                  </a:cubicBezTo>
                  <a:cubicBezTo>
                    <a:pt x="227954" y="2786856"/>
                    <a:pt x="261821" y="2787385"/>
                    <a:pt x="311033" y="2780506"/>
                  </a:cubicBezTo>
                  <a:cubicBezTo>
                    <a:pt x="581701" y="2627576"/>
                    <a:pt x="617156" y="1269206"/>
                    <a:pt x="336433" y="983456"/>
                  </a:cubicBezTo>
                  <a:cubicBezTo>
                    <a:pt x="277166" y="970756"/>
                    <a:pt x="283781" y="961231"/>
                    <a:pt x="181652" y="963612"/>
                  </a:cubicBezTo>
                  <a:cubicBezTo>
                    <a:pt x="22637" y="659077"/>
                    <a:pt x="-76846" y="306916"/>
                    <a:pt x="760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931838" y="1679825"/>
              <a:ext cx="521099" cy="963734"/>
            </a:xfrm>
            <a:custGeom>
              <a:avLst/>
              <a:gdLst>
                <a:gd name="connsiteX0" fmla="*/ 500154 w 618112"/>
                <a:gd name="connsiteY0" fmla="*/ 0 h 977400"/>
                <a:gd name="connsiteX1" fmla="*/ 589054 w 618112"/>
                <a:gd name="connsiteY1" fmla="*/ 971550 h 977400"/>
                <a:gd name="connsiteX2" fmla="*/ 55654 w 618112"/>
                <a:gd name="connsiteY2" fmla="*/ 400050 h 977400"/>
                <a:gd name="connsiteX3" fmla="*/ 42954 w 618112"/>
                <a:gd name="connsiteY3" fmla="*/ 279400 h 977400"/>
                <a:gd name="connsiteX0" fmla="*/ 500154 w 618112"/>
                <a:gd name="connsiteY0" fmla="*/ 0 h 977400"/>
                <a:gd name="connsiteX1" fmla="*/ 589054 w 618112"/>
                <a:gd name="connsiteY1" fmla="*/ 971550 h 977400"/>
                <a:gd name="connsiteX2" fmla="*/ 55654 w 618112"/>
                <a:gd name="connsiteY2" fmla="*/ 400050 h 977400"/>
                <a:gd name="connsiteX3" fmla="*/ 42954 w 618112"/>
                <a:gd name="connsiteY3" fmla="*/ 279400 h 977400"/>
                <a:gd name="connsiteX4" fmla="*/ 500154 w 618112"/>
                <a:gd name="connsiteY4" fmla="*/ 0 h 977400"/>
                <a:gd name="connsiteX0" fmla="*/ 501126 w 630906"/>
                <a:gd name="connsiteY0" fmla="*/ 0 h 963238"/>
                <a:gd name="connsiteX1" fmla="*/ 604313 w 630906"/>
                <a:gd name="connsiteY1" fmla="*/ 957263 h 963238"/>
                <a:gd name="connsiteX2" fmla="*/ 56626 w 630906"/>
                <a:gd name="connsiteY2" fmla="*/ 400050 h 963238"/>
                <a:gd name="connsiteX3" fmla="*/ 43926 w 630906"/>
                <a:gd name="connsiteY3" fmla="*/ 279400 h 963238"/>
                <a:gd name="connsiteX4" fmla="*/ 501126 w 630906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457659 w 560846"/>
                <a:gd name="connsiteY0" fmla="*/ 0 h 963691"/>
                <a:gd name="connsiteX1" fmla="*/ 560846 w 560846"/>
                <a:gd name="connsiteY1" fmla="*/ 957263 h 963691"/>
                <a:gd name="connsiteX2" fmla="*/ 13159 w 560846"/>
                <a:gd name="connsiteY2" fmla="*/ 400050 h 963691"/>
                <a:gd name="connsiteX3" fmla="*/ 176671 w 560846"/>
                <a:gd name="connsiteY3" fmla="*/ 36513 h 963691"/>
                <a:gd name="connsiteX4" fmla="*/ 457659 w 560846"/>
                <a:gd name="connsiteY4" fmla="*/ 0 h 963691"/>
                <a:gd name="connsiteX0" fmla="*/ 280988 w 384175"/>
                <a:gd name="connsiteY0" fmla="*/ 0 h 957298"/>
                <a:gd name="connsiteX1" fmla="*/ 384175 w 384175"/>
                <a:gd name="connsiteY1" fmla="*/ 957263 h 957298"/>
                <a:gd name="connsiteX2" fmla="*/ 0 w 384175"/>
                <a:gd name="connsiteY2" fmla="*/ 36513 h 957298"/>
                <a:gd name="connsiteX3" fmla="*/ 280988 w 384175"/>
                <a:gd name="connsiteY3" fmla="*/ 0 h 957298"/>
                <a:gd name="connsiteX0" fmla="*/ 416719 w 519906"/>
                <a:gd name="connsiteY0" fmla="*/ 0 h 957349"/>
                <a:gd name="connsiteX1" fmla="*/ 519906 w 519906"/>
                <a:gd name="connsiteY1" fmla="*/ 957263 h 957349"/>
                <a:gd name="connsiteX2" fmla="*/ 0 w 519906"/>
                <a:gd name="connsiteY2" fmla="*/ 486569 h 957349"/>
                <a:gd name="connsiteX3" fmla="*/ 416719 w 519906"/>
                <a:gd name="connsiteY3" fmla="*/ 0 h 957349"/>
                <a:gd name="connsiteX0" fmla="*/ 416719 w 519906"/>
                <a:gd name="connsiteY0" fmla="*/ 0 h 957341"/>
                <a:gd name="connsiteX1" fmla="*/ 519906 w 519906"/>
                <a:gd name="connsiteY1" fmla="*/ 957263 h 957341"/>
                <a:gd name="connsiteX2" fmla="*/ 0 w 519906"/>
                <a:gd name="connsiteY2" fmla="*/ 453232 h 957341"/>
                <a:gd name="connsiteX3" fmla="*/ 416719 w 519906"/>
                <a:gd name="connsiteY3" fmla="*/ 0 h 957341"/>
                <a:gd name="connsiteX0" fmla="*/ 430204 w 533391"/>
                <a:gd name="connsiteY0" fmla="*/ 0 h 957333"/>
                <a:gd name="connsiteX1" fmla="*/ 533391 w 533391"/>
                <a:gd name="connsiteY1" fmla="*/ 957263 h 957333"/>
                <a:gd name="connsiteX2" fmla="*/ 13485 w 533391"/>
                <a:gd name="connsiteY2" fmla="*/ 453232 h 957333"/>
                <a:gd name="connsiteX3" fmla="*/ 430204 w 533391"/>
                <a:gd name="connsiteY3" fmla="*/ 0 h 957333"/>
                <a:gd name="connsiteX0" fmla="*/ 417173 w 520360"/>
                <a:gd name="connsiteY0" fmla="*/ 0 h 957341"/>
                <a:gd name="connsiteX1" fmla="*/ 520360 w 520360"/>
                <a:gd name="connsiteY1" fmla="*/ 957263 h 957341"/>
                <a:gd name="connsiteX2" fmla="*/ 454 w 520360"/>
                <a:gd name="connsiteY2" fmla="*/ 453232 h 957341"/>
                <a:gd name="connsiteX3" fmla="*/ 417173 w 520360"/>
                <a:gd name="connsiteY3" fmla="*/ 0 h 957341"/>
                <a:gd name="connsiteX0" fmla="*/ 417081 w 520268"/>
                <a:gd name="connsiteY0" fmla="*/ 0 h 960842"/>
                <a:gd name="connsiteX1" fmla="*/ 520268 w 520268"/>
                <a:gd name="connsiteY1" fmla="*/ 957263 h 960842"/>
                <a:gd name="connsiteX2" fmla="*/ 362 w 520268"/>
                <a:gd name="connsiteY2" fmla="*/ 453232 h 960842"/>
                <a:gd name="connsiteX3" fmla="*/ 417081 w 520268"/>
                <a:gd name="connsiteY3" fmla="*/ 0 h 960842"/>
                <a:gd name="connsiteX0" fmla="*/ 417012 w 520199"/>
                <a:gd name="connsiteY0" fmla="*/ 24551 h 985393"/>
                <a:gd name="connsiteX1" fmla="*/ 520199 w 520199"/>
                <a:gd name="connsiteY1" fmla="*/ 981814 h 985393"/>
                <a:gd name="connsiteX2" fmla="*/ 293 w 520199"/>
                <a:gd name="connsiteY2" fmla="*/ 477783 h 985393"/>
                <a:gd name="connsiteX3" fmla="*/ 417012 w 520199"/>
                <a:gd name="connsiteY3" fmla="*/ 24551 h 985393"/>
                <a:gd name="connsiteX0" fmla="*/ 417818 w 521005"/>
                <a:gd name="connsiteY0" fmla="*/ 8045 h 968854"/>
                <a:gd name="connsiteX1" fmla="*/ 521005 w 521005"/>
                <a:gd name="connsiteY1" fmla="*/ 965308 h 968854"/>
                <a:gd name="connsiteX2" fmla="*/ 1099 w 521005"/>
                <a:gd name="connsiteY2" fmla="*/ 461277 h 968854"/>
                <a:gd name="connsiteX3" fmla="*/ 417818 w 521005"/>
                <a:gd name="connsiteY3" fmla="*/ 8045 h 968854"/>
                <a:gd name="connsiteX0" fmla="*/ 418070 w 521257"/>
                <a:gd name="connsiteY0" fmla="*/ 10104 h 970913"/>
                <a:gd name="connsiteX1" fmla="*/ 521257 w 521257"/>
                <a:gd name="connsiteY1" fmla="*/ 967367 h 970913"/>
                <a:gd name="connsiteX2" fmla="*/ 1351 w 521257"/>
                <a:gd name="connsiteY2" fmla="*/ 463336 h 970913"/>
                <a:gd name="connsiteX3" fmla="*/ 418070 w 521257"/>
                <a:gd name="connsiteY3" fmla="*/ 10104 h 970913"/>
                <a:gd name="connsiteX0" fmla="*/ 417912 w 521099"/>
                <a:gd name="connsiteY0" fmla="*/ 2925 h 963734"/>
                <a:gd name="connsiteX1" fmla="*/ 521099 w 521099"/>
                <a:gd name="connsiteY1" fmla="*/ 960188 h 963734"/>
                <a:gd name="connsiteX2" fmla="*/ 1193 w 521099"/>
                <a:gd name="connsiteY2" fmla="*/ 456157 h 963734"/>
                <a:gd name="connsiteX3" fmla="*/ 417912 w 521099"/>
                <a:gd name="connsiteY3" fmla="*/ 2925 h 9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099" h="963734">
                  <a:moveTo>
                    <a:pt x="417912" y="2925"/>
                  </a:moveTo>
                  <a:cubicBezTo>
                    <a:pt x="335097" y="295819"/>
                    <a:pt x="331393" y="626812"/>
                    <a:pt x="521099" y="960188"/>
                  </a:cubicBezTo>
                  <a:cubicBezTo>
                    <a:pt x="474268" y="966273"/>
                    <a:pt x="25175" y="1013841"/>
                    <a:pt x="1193" y="456157"/>
                  </a:cubicBezTo>
                  <a:cubicBezTo>
                    <a:pt x="-22713" y="-99763"/>
                    <a:pt x="319488" y="13508"/>
                    <a:pt x="417912" y="29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V="1">
              <a:off x="3944985" y="4468790"/>
              <a:ext cx="521099" cy="963734"/>
            </a:xfrm>
            <a:custGeom>
              <a:avLst/>
              <a:gdLst>
                <a:gd name="connsiteX0" fmla="*/ 500154 w 618112"/>
                <a:gd name="connsiteY0" fmla="*/ 0 h 977400"/>
                <a:gd name="connsiteX1" fmla="*/ 589054 w 618112"/>
                <a:gd name="connsiteY1" fmla="*/ 971550 h 977400"/>
                <a:gd name="connsiteX2" fmla="*/ 55654 w 618112"/>
                <a:gd name="connsiteY2" fmla="*/ 400050 h 977400"/>
                <a:gd name="connsiteX3" fmla="*/ 42954 w 618112"/>
                <a:gd name="connsiteY3" fmla="*/ 279400 h 977400"/>
                <a:gd name="connsiteX0" fmla="*/ 500154 w 618112"/>
                <a:gd name="connsiteY0" fmla="*/ 0 h 977400"/>
                <a:gd name="connsiteX1" fmla="*/ 589054 w 618112"/>
                <a:gd name="connsiteY1" fmla="*/ 971550 h 977400"/>
                <a:gd name="connsiteX2" fmla="*/ 55654 w 618112"/>
                <a:gd name="connsiteY2" fmla="*/ 400050 h 977400"/>
                <a:gd name="connsiteX3" fmla="*/ 42954 w 618112"/>
                <a:gd name="connsiteY3" fmla="*/ 279400 h 977400"/>
                <a:gd name="connsiteX4" fmla="*/ 500154 w 618112"/>
                <a:gd name="connsiteY4" fmla="*/ 0 h 977400"/>
                <a:gd name="connsiteX0" fmla="*/ 501126 w 630906"/>
                <a:gd name="connsiteY0" fmla="*/ 0 h 963238"/>
                <a:gd name="connsiteX1" fmla="*/ 604313 w 630906"/>
                <a:gd name="connsiteY1" fmla="*/ 957263 h 963238"/>
                <a:gd name="connsiteX2" fmla="*/ 56626 w 630906"/>
                <a:gd name="connsiteY2" fmla="*/ 400050 h 963238"/>
                <a:gd name="connsiteX3" fmla="*/ 43926 w 630906"/>
                <a:gd name="connsiteY3" fmla="*/ 279400 h 963238"/>
                <a:gd name="connsiteX4" fmla="*/ 501126 w 630906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501126 w 604313"/>
                <a:gd name="connsiteY0" fmla="*/ 0 h 963238"/>
                <a:gd name="connsiteX1" fmla="*/ 604313 w 604313"/>
                <a:gd name="connsiteY1" fmla="*/ 957263 h 963238"/>
                <a:gd name="connsiteX2" fmla="*/ 56626 w 604313"/>
                <a:gd name="connsiteY2" fmla="*/ 400050 h 963238"/>
                <a:gd name="connsiteX3" fmla="*/ 43926 w 604313"/>
                <a:gd name="connsiteY3" fmla="*/ 279400 h 963238"/>
                <a:gd name="connsiteX4" fmla="*/ 501126 w 604313"/>
                <a:gd name="connsiteY4" fmla="*/ 0 h 963238"/>
                <a:gd name="connsiteX0" fmla="*/ 457659 w 560846"/>
                <a:gd name="connsiteY0" fmla="*/ 0 h 963691"/>
                <a:gd name="connsiteX1" fmla="*/ 560846 w 560846"/>
                <a:gd name="connsiteY1" fmla="*/ 957263 h 963691"/>
                <a:gd name="connsiteX2" fmla="*/ 13159 w 560846"/>
                <a:gd name="connsiteY2" fmla="*/ 400050 h 963691"/>
                <a:gd name="connsiteX3" fmla="*/ 176671 w 560846"/>
                <a:gd name="connsiteY3" fmla="*/ 36513 h 963691"/>
                <a:gd name="connsiteX4" fmla="*/ 457659 w 560846"/>
                <a:gd name="connsiteY4" fmla="*/ 0 h 963691"/>
                <a:gd name="connsiteX0" fmla="*/ 280988 w 384175"/>
                <a:gd name="connsiteY0" fmla="*/ 0 h 957298"/>
                <a:gd name="connsiteX1" fmla="*/ 384175 w 384175"/>
                <a:gd name="connsiteY1" fmla="*/ 957263 h 957298"/>
                <a:gd name="connsiteX2" fmla="*/ 0 w 384175"/>
                <a:gd name="connsiteY2" fmla="*/ 36513 h 957298"/>
                <a:gd name="connsiteX3" fmla="*/ 280988 w 384175"/>
                <a:gd name="connsiteY3" fmla="*/ 0 h 957298"/>
                <a:gd name="connsiteX0" fmla="*/ 416719 w 519906"/>
                <a:gd name="connsiteY0" fmla="*/ 0 h 957349"/>
                <a:gd name="connsiteX1" fmla="*/ 519906 w 519906"/>
                <a:gd name="connsiteY1" fmla="*/ 957263 h 957349"/>
                <a:gd name="connsiteX2" fmla="*/ 0 w 519906"/>
                <a:gd name="connsiteY2" fmla="*/ 486569 h 957349"/>
                <a:gd name="connsiteX3" fmla="*/ 416719 w 519906"/>
                <a:gd name="connsiteY3" fmla="*/ 0 h 957349"/>
                <a:gd name="connsiteX0" fmla="*/ 416719 w 519906"/>
                <a:gd name="connsiteY0" fmla="*/ 0 h 957341"/>
                <a:gd name="connsiteX1" fmla="*/ 519906 w 519906"/>
                <a:gd name="connsiteY1" fmla="*/ 957263 h 957341"/>
                <a:gd name="connsiteX2" fmla="*/ 0 w 519906"/>
                <a:gd name="connsiteY2" fmla="*/ 453232 h 957341"/>
                <a:gd name="connsiteX3" fmla="*/ 416719 w 519906"/>
                <a:gd name="connsiteY3" fmla="*/ 0 h 957341"/>
                <a:gd name="connsiteX0" fmla="*/ 430204 w 533391"/>
                <a:gd name="connsiteY0" fmla="*/ 0 h 957333"/>
                <a:gd name="connsiteX1" fmla="*/ 533391 w 533391"/>
                <a:gd name="connsiteY1" fmla="*/ 957263 h 957333"/>
                <a:gd name="connsiteX2" fmla="*/ 13485 w 533391"/>
                <a:gd name="connsiteY2" fmla="*/ 453232 h 957333"/>
                <a:gd name="connsiteX3" fmla="*/ 430204 w 533391"/>
                <a:gd name="connsiteY3" fmla="*/ 0 h 957333"/>
                <a:gd name="connsiteX0" fmla="*/ 417173 w 520360"/>
                <a:gd name="connsiteY0" fmla="*/ 0 h 957341"/>
                <a:gd name="connsiteX1" fmla="*/ 520360 w 520360"/>
                <a:gd name="connsiteY1" fmla="*/ 957263 h 957341"/>
                <a:gd name="connsiteX2" fmla="*/ 454 w 520360"/>
                <a:gd name="connsiteY2" fmla="*/ 453232 h 957341"/>
                <a:gd name="connsiteX3" fmla="*/ 417173 w 520360"/>
                <a:gd name="connsiteY3" fmla="*/ 0 h 957341"/>
                <a:gd name="connsiteX0" fmla="*/ 417081 w 520268"/>
                <a:gd name="connsiteY0" fmla="*/ 0 h 960842"/>
                <a:gd name="connsiteX1" fmla="*/ 520268 w 520268"/>
                <a:gd name="connsiteY1" fmla="*/ 957263 h 960842"/>
                <a:gd name="connsiteX2" fmla="*/ 362 w 520268"/>
                <a:gd name="connsiteY2" fmla="*/ 453232 h 960842"/>
                <a:gd name="connsiteX3" fmla="*/ 417081 w 520268"/>
                <a:gd name="connsiteY3" fmla="*/ 0 h 960842"/>
                <a:gd name="connsiteX0" fmla="*/ 417012 w 520199"/>
                <a:gd name="connsiteY0" fmla="*/ 24551 h 985393"/>
                <a:gd name="connsiteX1" fmla="*/ 520199 w 520199"/>
                <a:gd name="connsiteY1" fmla="*/ 981814 h 985393"/>
                <a:gd name="connsiteX2" fmla="*/ 293 w 520199"/>
                <a:gd name="connsiteY2" fmla="*/ 477783 h 985393"/>
                <a:gd name="connsiteX3" fmla="*/ 417012 w 520199"/>
                <a:gd name="connsiteY3" fmla="*/ 24551 h 985393"/>
                <a:gd name="connsiteX0" fmla="*/ 417818 w 521005"/>
                <a:gd name="connsiteY0" fmla="*/ 8045 h 968854"/>
                <a:gd name="connsiteX1" fmla="*/ 521005 w 521005"/>
                <a:gd name="connsiteY1" fmla="*/ 965308 h 968854"/>
                <a:gd name="connsiteX2" fmla="*/ 1099 w 521005"/>
                <a:gd name="connsiteY2" fmla="*/ 461277 h 968854"/>
                <a:gd name="connsiteX3" fmla="*/ 417818 w 521005"/>
                <a:gd name="connsiteY3" fmla="*/ 8045 h 968854"/>
                <a:gd name="connsiteX0" fmla="*/ 418070 w 521257"/>
                <a:gd name="connsiteY0" fmla="*/ 10104 h 970913"/>
                <a:gd name="connsiteX1" fmla="*/ 521257 w 521257"/>
                <a:gd name="connsiteY1" fmla="*/ 967367 h 970913"/>
                <a:gd name="connsiteX2" fmla="*/ 1351 w 521257"/>
                <a:gd name="connsiteY2" fmla="*/ 463336 h 970913"/>
                <a:gd name="connsiteX3" fmla="*/ 418070 w 521257"/>
                <a:gd name="connsiteY3" fmla="*/ 10104 h 970913"/>
                <a:gd name="connsiteX0" fmla="*/ 417912 w 521099"/>
                <a:gd name="connsiteY0" fmla="*/ 2925 h 963734"/>
                <a:gd name="connsiteX1" fmla="*/ 521099 w 521099"/>
                <a:gd name="connsiteY1" fmla="*/ 960188 h 963734"/>
                <a:gd name="connsiteX2" fmla="*/ 1193 w 521099"/>
                <a:gd name="connsiteY2" fmla="*/ 456157 h 963734"/>
                <a:gd name="connsiteX3" fmla="*/ 417912 w 521099"/>
                <a:gd name="connsiteY3" fmla="*/ 2925 h 9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099" h="963734">
                  <a:moveTo>
                    <a:pt x="417912" y="2925"/>
                  </a:moveTo>
                  <a:cubicBezTo>
                    <a:pt x="335097" y="295819"/>
                    <a:pt x="331393" y="626812"/>
                    <a:pt x="521099" y="960188"/>
                  </a:cubicBezTo>
                  <a:cubicBezTo>
                    <a:pt x="474268" y="966273"/>
                    <a:pt x="25175" y="1013841"/>
                    <a:pt x="1193" y="456157"/>
                  </a:cubicBezTo>
                  <a:cubicBezTo>
                    <a:pt x="-22713" y="-99763"/>
                    <a:pt x="319488" y="13508"/>
                    <a:pt x="417912" y="29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grpSp>
        <p:nvGrpSpPr>
          <p:cNvPr id="20492" name="Группа 24"/>
          <p:cNvGrpSpPr>
            <a:grpSpLocks noChangeAspect="1"/>
          </p:cNvGrpSpPr>
          <p:nvPr/>
        </p:nvGrpSpPr>
        <p:grpSpPr bwMode="auto">
          <a:xfrm>
            <a:off x="496888" y="4365625"/>
            <a:ext cx="390525" cy="279400"/>
            <a:chOff x="970013" y="3025564"/>
            <a:chExt cx="3601331" cy="2589554"/>
          </a:xfrm>
        </p:grpSpPr>
        <p:sp>
          <p:nvSpPr>
            <p:cNvPr id="26" name="Прямоугольник 1"/>
            <p:cNvSpPr/>
            <p:nvPr/>
          </p:nvSpPr>
          <p:spPr>
            <a:xfrm>
              <a:off x="970013" y="3128562"/>
              <a:ext cx="3601331" cy="2486556"/>
            </a:xfrm>
            <a:custGeom>
              <a:avLst/>
              <a:gdLst>
                <a:gd name="connsiteX0" fmla="*/ 0 w 3599139"/>
                <a:gd name="connsiteY0" fmla="*/ 0 h 2492375"/>
                <a:gd name="connsiteX1" fmla="*/ 3599139 w 3599139"/>
                <a:gd name="connsiteY1" fmla="*/ 0 h 2492375"/>
                <a:gd name="connsiteX2" fmla="*/ 3599139 w 3599139"/>
                <a:gd name="connsiteY2" fmla="*/ 2492375 h 2492375"/>
                <a:gd name="connsiteX3" fmla="*/ 0 w 3599139"/>
                <a:gd name="connsiteY3" fmla="*/ 2492375 h 2492375"/>
                <a:gd name="connsiteX4" fmla="*/ 0 w 3599139"/>
                <a:gd name="connsiteY4" fmla="*/ 0 h 2492375"/>
                <a:gd name="connsiteX0" fmla="*/ 0 w 3599139"/>
                <a:gd name="connsiteY0" fmla="*/ 0 h 2492375"/>
                <a:gd name="connsiteX1" fmla="*/ 1770995 w 3599139"/>
                <a:gd name="connsiteY1" fmla="*/ 19 h 2492375"/>
                <a:gd name="connsiteX2" fmla="*/ 3599139 w 3599139"/>
                <a:gd name="connsiteY2" fmla="*/ 0 h 2492375"/>
                <a:gd name="connsiteX3" fmla="*/ 3599139 w 3599139"/>
                <a:gd name="connsiteY3" fmla="*/ 2492375 h 2492375"/>
                <a:gd name="connsiteX4" fmla="*/ 0 w 3599139"/>
                <a:gd name="connsiteY4" fmla="*/ 2492375 h 2492375"/>
                <a:gd name="connsiteX5" fmla="*/ 0 w 3599139"/>
                <a:gd name="connsiteY5" fmla="*/ 0 h 2492375"/>
                <a:gd name="connsiteX0" fmla="*/ 0 w 3599139"/>
                <a:gd name="connsiteY0" fmla="*/ 0 h 2492375"/>
                <a:gd name="connsiteX1" fmla="*/ 1788248 w 3599139"/>
                <a:gd name="connsiteY1" fmla="*/ 1242222 h 2492375"/>
                <a:gd name="connsiteX2" fmla="*/ 3599139 w 3599139"/>
                <a:gd name="connsiteY2" fmla="*/ 0 h 2492375"/>
                <a:gd name="connsiteX3" fmla="*/ 3599139 w 3599139"/>
                <a:gd name="connsiteY3" fmla="*/ 2492375 h 2492375"/>
                <a:gd name="connsiteX4" fmla="*/ 0 w 3599139"/>
                <a:gd name="connsiteY4" fmla="*/ 2492375 h 2492375"/>
                <a:gd name="connsiteX5" fmla="*/ 0 w 3599139"/>
                <a:gd name="connsiteY5" fmla="*/ 0 h 249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9139" h="2492375">
                  <a:moveTo>
                    <a:pt x="0" y="0"/>
                  </a:moveTo>
                  <a:lnTo>
                    <a:pt x="1788248" y="1242222"/>
                  </a:lnTo>
                  <a:lnTo>
                    <a:pt x="3599139" y="0"/>
                  </a:lnTo>
                  <a:lnTo>
                    <a:pt x="3599139" y="2492375"/>
                  </a:lnTo>
                  <a:lnTo>
                    <a:pt x="0" y="249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flipV="1">
              <a:off x="970013" y="3025564"/>
              <a:ext cx="3601331" cy="126535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9" name="Заголовок 10"/>
          <p:cNvSpPr txBox="1">
            <a:spLocks/>
          </p:cNvSpPr>
          <p:nvPr/>
        </p:nvSpPr>
        <p:spPr>
          <a:xfrm>
            <a:off x="479425" y="730250"/>
            <a:ext cx="4368800" cy="6921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КОНТАКТЫ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89020" y="1836322"/>
            <a:ext cx="7104380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Создана в </a:t>
            </a:r>
            <a:r>
              <a:rPr kumimoji="0"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1992 </a:t>
            </a:r>
            <a:r>
              <a:rPr kumimoji="0" lang="ru-RU" alt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г.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 </a:t>
            </a:r>
            <a:r>
              <a:rPr kumimoji="0"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1997 г. – крупнейшая консалтинговая компания Северо-Запада, входит в число крупнейших в России</a:t>
            </a:r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436166" y="331437"/>
            <a:ext cx="10183813" cy="868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О КОМПАНИИ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2300" b="1" dirty="0">
                <a:latin typeface="+mj-lt"/>
                <a:ea typeface="+mj-ea"/>
                <a:cs typeface="Arial" charset="0"/>
              </a:rPr>
              <a:t>основные сведения</a:t>
            </a:r>
          </a:p>
        </p:txBody>
      </p:sp>
      <p:sp>
        <p:nvSpPr>
          <p:cNvPr id="10244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E300F5-8577-42CE-A08F-84FAD7CC1BC3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pic>
        <p:nvPicPr>
          <p:cNvPr id="1024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4" y="1130503"/>
            <a:ext cx="36052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358900" y="3146628"/>
            <a:ext cx="24130" cy="3642792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Номер слайда 9"/>
          <p:cNvSpPr>
            <a:spLocks/>
          </p:cNvSpPr>
          <p:nvPr/>
        </p:nvSpPr>
        <p:spPr bwMode="auto">
          <a:xfrm>
            <a:off x="1194437" y="3239385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10249" name="Номер слайда 9"/>
          <p:cNvSpPr>
            <a:spLocks/>
          </p:cNvSpPr>
          <p:nvPr/>
        </p:nvSpPr>
        <p:spPr bwMode="auto">
          <a:xfrm>
            <a:off x="1216662" y="6880551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10250" name="Rectangle 1"/>
          <p:cNvSpPr>
            <a:spLocks noChangeArrowheads="1"/>
          </p:cNvSpPr>
          <p:nvPr/>
        </p:nvSpPr>
        <p:spPr bwMode="auto">
          <a:xfrm>
            <a:off x="1681794" y="3264280"/>
            <a:ext cx="3887790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Юридические услуги</a:t>
            </a:r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1650252" y="6911312"/>
            <a:ext cx="3907475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Маркетинговый консалтинг</a:t>
            </a:r>
          </a:p>
        </p:txBody>
      </p:sp>
      <p:pic>
        <p:nvPicPr>
          <p:cNvPr id="102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9"/>
          <p:cNvSpPr>
            <a:spLocks/>
          </p:cNvSpPr>
          <p:nvPr/>
        </p:nvSpPr>
        <p:spPr bwMode="auto">
          <a:xfrm>
            <a:off x="1194437" y="3706068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695613" y="3737188"/>
            <a:ext cx="3887790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Аудит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675928" y="4210096"/>
            <a:ext cx="3907475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Оценка (бизнеса, имущества)</a:t>
            </a:r>
          </a:p>
        </p:txBody>
      </p:sp>
      <p:sp>
        <p:nvSpPr>
          <p:cNvPr id="23" name="Номер слайда 9"/>
          <p:cNvSpPr>
            <a:spLocks/>
          </p:cNvSpPr>
          <p:nvPr/>
        </p:nvSpPr>
        <p:spPr bwMode="auto">
          <a:xfrm>
            <a:off x="1205496" y="4172751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71951" y="4672927"/>
            <a:ext cx="3887790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Стратегический консалтинг</a:t>
            </a:r>
          </a:p>
        </p:txBody>
      </p:sp>
      <p:sp>
        <p:nvSpPr>
          <p:cNvPr id="25" name="Номер слайда 9"/>
          <p:cNvSpPr>
            <a:spLocks/>
          </p:cNvSpPr>
          <p:nvPr/>
        </p:nvSpPr>
        <p:spPr bwMode="auto">
          <a:xfrm>
            <a:off x="1205496" y="4640028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663748" y="5104969"/>
            <a:ext cx="3880484" cy="2705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Управленческий консалтинг</a:t>
            </a:r>
          </a:p>
        </p:txBody>
      </p:sp>
      <p:sp>
        <p:nvSpPr>
          <p:cNvPr id="27" name="Номер слайда 9"/>
          <p:cNvSpPr>
            <a:spLocks/>
          </p:cNvSpPr>
          <p:nvPr/>
        </p:nvSpPr>
        <p:spPr bwMode="auto">
          <a:xfrm>
            <a:off x="1216662" y="5100963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680" y="3087299"/>
            <a:ext cx="2545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eaLnBrk="1" hangingPunct="1">
              <a:lnSpc>
                <a:spcPct val="85000"/>
              </a:lnSpc>
              <a:defRPr kumimoji="0" b="1">
                <a:solidFill>
                  <a:schemeClr val="tx2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Клиенты в энергетике</a:t>
            </a:r>
          </a:p>
        </p:txBody>
      </p:sp>
      <p:pic>
        <p:nvPicPr>
          <p:cNvPr id="3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53" y="3933789"/>
            <a:ext cx="1684364" cy="6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60" y="4080815"/>
            <a:ext cx="2043195" cy="4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92" y="4930148"/>
            <a:ext cx="1703233" cy="5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80" y="5640549"/>
            <a:ext cx="2467598" cy="6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80" y="4848862"/>
            <a:ext cx="1556778" cy="54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9"/>
          <p:cNvSpPr>
            <a:spLocks/>
          </p:cNvSpPr>
          <p:nvPr/>
        </p:nvSpPr>
        <p:spPr bwMode="auto">
          <a:xfrm>
            <a:off x="1205496" y="6223000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29" name="Номер слайда 9"/>
          <p:cNvSpPr>
            <a:spLocks/>
          </p:cNvSpPr>
          <p:nvPr/>
        </p:nvSpPr>
        <p:spPr bwMode="auto">
          <a:xfrm>
            <a:off x="1205496" y="5565449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kumimoji="0" lang="ru-RU" altLang="ru-RU" sz="1000" b="1">
              <a:solidFill>
                <a:schemeClr val="bg1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662108" y="6227873"/>
            <a:ext cx="390747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Технологический и ценовой аудит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650252" y="5544435"/>
            <a:ext cx="390747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>
                <a:solidFill>
                  <a:schemeClr val="tx2"/>
                </a:solidFill>
                <a:cs typeface="Times New Roman" panose="02020603050405020304" pitchFamily="18" charset="0"/>
              </a:rPr>
              <a:t>Энергетическое обследование (энергоаудит)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/>
          </p:cNvSpPr>
          <p:nvPr/>
        </p:nvSpPr>
        <p:spPr>
          <a:xfrm>
            <a:off x="215900" y="465139"/>
            <a:ext cx="10183813" cy="53975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Ключевые проблемы отрасли</a:t>
            </a:r>
            <a:endParaRPr kumimoji="0" lang="ru-RU" altLang="ru-RU" b="1" dirty="0">
              <a:latin typeface="+mj-lt"/>
              <a:ea typeface="+mj-ea"/>
              <a:cs typeface="Arial" charset="0"/>
            </a:endParaRPr>
          </a:p>
        </p:txBody>
      </p:sp>
      <p:sp>
        <p:nvSpPr>
          <p:cNvPr id="11267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4C42BF-A11E-481C-9F29-ADA0790470F5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160338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8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sp>
        <p:nvSpPr>
          <p:cNvPr id="11281" name="AutoShape 10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sp>
        <p:nvSpPr>
          <p:cNvPr id="3" name="TextBox 2"/>
          <p:cNvSpPr txBox="1"/>
          <p:nvPr/>
        </p:nvSpPr>
        <p:spPr>
          <a:xfrm>
            <a:off x="460374" y="1448203"/>
            <a:ext cx="9746256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СЛОЖНОЕ ЗАКОНОДАТЕЛЬНОЕ РЕГУЛИРОВАНИЕ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027" y="4076026"/>
            <a:ext cx="9747603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ЗАТРУДНИТЕЛЬНОСТЬ ПРИНЯТИЯ РЕШЕНИЙ СОБСТВЕННИКАМИ В МКД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69" y="2088187"/>
            <a:ext cx="935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Многоуровневость нормативных правовых актов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53469" y="2512161"/>
            <a:ext cx="935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Необходимость учета требований законодательства в различных отраслях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853468" y="2966364"/>
            <a:ext cx="935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Частое изменение законодательства и подходов судов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849331" y="3393894"/>
            <a:ext cx="935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Тарифное регулирование, нормативы</a:t>
            </a:r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>
            <a:off x="463164" y="3099562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459027" y="4796810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849330" y="4659646"/>
            <a:ext cx="926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Законодательно установленные компетенция и порядок проведения общего собрания собственников жилья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849330" y="5365633"/>
            <a:ext cx="917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 уровень гражданской активности собственников жилья</a:t>
            </a: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459027" y="5448212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63164" y="2212598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463164" y="2653563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>
            <a:off x="459027" y="3545561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62062" y="6064209"/>
            <a:ext cx="9744568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ГОСУДАРСТВЕННЫЕ И МУНИЦИПАЛЬНЫЕ ИКУ</a:t>
            </a:r>
          </a:p>
        </p:txBody>
      </p:sp>
      <p:sp>
        <p:nvSpPr>
          <p:cNvPr id="73" name="Стрелка вправо 72"/>
          <p:cNvSpPr/>
          <p:nvPr/>
        </p:nvSpPr>
        <p:spPr>
          <a:xfrm>
            <a:off x="459027" y="6716896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49330" y="6624269"/>
            <a:ext cx="93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 уровень контроля со стороны собственника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/>
          </p:cNvSpPr>
          <p:nvPr/>
        </p:nvSpPr>
        <p:spPr>
          <a:xfrm>
            <a:off x="215900" y="465139"/>
            <a:ext cx="10183813" cy="53975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Ключевые проблемы отрасли</a:t>
            </a:r>
            <a:endParaRPr kumimoji="0" lang="ru-RU" altLang="ru-RU" b="1" dirty="0">
              <a:latin typeface="+mj-lt"/>
              <a:ea typeface="+mj-ea"/>
              <a:cs typeface="Arial" charset="0"/>
            </a:endParaRPr>
          </a:p>
        </p:txBody>
      </p:sp>
      <p:sp>
        <p:nvSpPr>
          <p:cNvPr id="11267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4C42BF-A11E-481C-9F29-ADA0790470F5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160338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8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sp>
        <p:nvSpPr>
          <p:cNvPr id="11281" name="AutoShape 10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000"/>
          </a:p>
        </p:txBody>
      </p:sp>
      <p:sp>
        <p:nvSpPr>
          <p:cNvPr id="41" name="TextBox 40"/>
          <p:cNvSpPr txBox="1"/>
          <p:nvPr/>
        </p:nvSpPr>
        <p:spPr>
          <a:xfrm>
            <a:off x="582843" y="1570615"/>
            <a:ext cx="9566997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НИЗКИЙ УРОВЕНЬ ИНФОРМИРОВАНИЯ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2842" y="3474358"/>
            <a:ext cx="9566997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НЕДОСТАТОК ПЛАТЕЖНОЙ ДИСЦИПЛИНЫ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775" y="5112470"/>
            <a:ext cx="9537063" cy="40991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ПРОБЛЕМЫ ТЕХНИЧЕСКОГО ХАРАКТЕРА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612775" y="2903132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12775" y="2246253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003080" y="2777401"/>
            <a:ext cx="914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Непрозрачность отчетности ИКУ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003080" y="2135143"/>
            <a:ext cx="914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Информирование потребителей (права, обязанности, изменение требований)</a:t>
            </a:r>
            <a:endParaRPr lang="ru-RU" dirty="0"/>
          </a:p>
        </p:txBody>
      </p:sp>
      <p:sp>
        <p:nvSpPr>
          <p:cNvPr id="57" name="Стрелка вправо 56"/>
          <p:cNvSpPr/>
          <p:nvPr/>
        </p:nvSpPr>
        <p:spPr>
          <a:xfrm>
            <a:off x="612774" y="5799591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003078" y="5668478"/>
            <a:ext cx="914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Особенности инженерных решений прошлых лет</a:t>
            </a:r>
            <a:endParaRPr lang="ru-RU" dirty="0"/>
          </a:p>
        </p:txBody>
      </p:sp>
      <p:sp>
        <p:nvSpPr>
          <p:cNvPr id="62" name="Стрелка вправо 61"/>
          <p:cNvSpPr/>
          <p:nvPr/>
        </p:nvSpPr>
        <p:spPr>
          <a:xfrm>
            <a:off x="612775" y="4578164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612775" y="4131237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965901" y="4463808"/>
            <a:ext cx="918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Недобросовестность ИКУ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965901" y="3991318"/>
            <a:ext cx="918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Неплатежи непосредственных потребителей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003078" y="6126479"/>
            <a:ext cx="914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Износ сетей и оборудования</a:t>
            </a:r>
            <a:endParaRPr lang="ru-RU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12773" y="6266397"/>
            <a:ext cx="390305" cy="17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216535" y="392113"/>
            <a:ext cx="7329488" cy="868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/>
              <a:t>Структура проблемной дебиторской </a:t>
            </a:r>
            <a:r>
              <a:rPr lang="ru-RU" sz="3200" b="1" dirty="0" smtClean="0"/>
              <a:t>задолженности за тепловую энергию в России</a:t>
            </a:r>
            <a:endParaRPr lang="ru-RU" sz="3200" b="1" dirty="0"/>
          </a:p>
          <a:p>
            <a:pPr eaLnBrk="1" hangingPunct="1">
              <a:lnSpc>
                <a:spcPct val="80000"/>
              </a:lnSpc>
              <a:defRPr/>
            </a:pP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3507098"/>
              </p:ext>
            </p:extLst>
          </p:nvPr>
        </p:nvGraphicFramePr>
        <p:xfrm>
          <a:off x="216533" y="2010110"/>
          <a:ext cx="7329489" cy="497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79211"/>
              </p:ext>
            </p:extLst>
          </p:nvPr>
        </p:nvGraphicFramePr>
        <p:xfrm>
          <a:off x="7104380" y="2595560"/>
          <a:ext cx="3327400" cy="4219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2369"/>
                <a:gridCol w="1015031"/>
              </a:tblGrid>
              <a:tr h="8617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500F"/>
                          </a:solidFill>
                          <a:effectLst/>
                        </a:rPr>
                        <a:t>Просроченная задолженность в общей структуре задолженности</a:t>
                      </a:r>
                      <a:endParaRPr lang="ru-RU" sz="1600" b="1" i="0" u="none" strike="noStrike" dirty="0">
                        <a:solidFill>
                          <a:srgbClr val="00500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Категория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%</a:t>
                      </a:r>
                      <a:endParaRPr lang="ru-RU" sz="1600" b="1" i="0" u="none" strike="noStrike" cap="none" spc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Население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82</a:t>
                      </a:r>
                      <a:endParaRPr lang="ru-RU" sz="1600" b="1" i="0" u="none" strike="noStrike" cap="none" spc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УК и ТСЖ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 cap="none" spc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Бюджетные организации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41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Промышленные потребители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49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Другие юридические лица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72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cap="none" spc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Оптовые потребители - перепродавцы</a:t>
                      </a:r>
                      <a:endParaRPr lang="ru-RU" sz="1600" b="1" i="0" u="none" strike="noStrike" cap="none" spc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216535" y="392113"/>
            <a:ext cx="7329488" cy="868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/>
              <a:t>Структура управления жилищным фондом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76269309"/>
              </p:ext>
            </p:extLst>
          </p:nvPr>
        </p:nvGraphicFramePr>
        <p:xfrm>
          <a:off x="1325243" y="1758324"/>
          <a:ext cx="8253097" cy="522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1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216535" y="392113"/>
            <a:ext cx="7329488" cy="868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/>
              <a:t>Структура дебиторской </a:t>
            </a:r>
            <a:r>
              <a:rPr lang="ru-RU" sz="3200" b="1" dirty="0" smtClean="0"/>
              <a:t>задолженности за тепловую энергию </a:t>
            </a:r>
            <a:r>
              <a:rPr lang="ru-RU" sz="3200" b="1" dirty="0"/>
              <a:t>по регионам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03955153"/>
              </p:ext>
            </p:extLst>
          </p:nvPr>
        </p:nvGraphicFramePr>
        <p:xfrm>
          <a:off x="1314450" y="1714500"/>
          <a:ext cx="7852410" cy="537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96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479425" y="490050"/>
            <a:ext cx="7329488" cy="10164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Тенденции в правовом регулировании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4264343" y="3257550"/>
            <a:ext cx="2143755" cy="2426369"/>
          </a:xfrm>
          <a:prstGeom prst="quadArrowCallout">
            <a:avLst>
              <a:gd name="adj1" fmla="val 21876"/>
              <a:gd name="adj2" fmla="val 30169"/>
              <a:gd name="adj3" fmla="val 21315"/>
              <a:gd name="adj4" fmla="val 536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ИКУ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86669" y="1863090"/>
            <a:ext cx="8115300" cy="137013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Обеспечение контроля: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государственными и муниципальными органами;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собственниками жилых помещений;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РСО;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профессиональным сообществом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370489" y="5708240"/>
            <a:ext cx="8115300" cy="130238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Увеличение ответственности ИКУ и их топ-менеджмента: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увеличение штрафов;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увеличение оснований для применения мер ответственности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7503" y="3815587"/>
            <a:ext cx="3887153" cy="130238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Увеличение требований: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лицензионных;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к раскрытию информации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427785" y="3823497"/>
            <a:ext cx="3887153" cy="130238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Сокращение количества ИКУ с государственным или муниципальным участием</a:t>
            </a:r>
          </a:p>
        </p:txBody>
      </p:sp>
    </p:spTree>
    <p:extLst>
      <p:ext uri="{BB962C8B-B14F-4D97-AF65-F5344CB8AC3E}">
        <p14:creationId xmlns:p14="http://schemas.microsoft.com/office/powerpoint/2010/main" val="26641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92113"/>
            <a:ext cx="1995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anose="020B0506020203020204" pitchFamily="34" charset="-5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8463E-0916-4798-8FEC-BFEFE427082D}" type="slidenum">
              <a:rPr kumimoji="0" lang="ru-RU" altLang="ru-RU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kumimoji="0" lang="ru-RU" altLang="ru-RU" sz="1000" smtClean="0">
              <a:solidFill>
                <a:schemeClr val="bg1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479425" y="490050"/>
            <a:ext cx="7329488" cy="10164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700" b="1" dirty="0" smtClean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Тенденции в правовом регулировании</a:t>
            </a:r>
            <a:endParaRPr kumimoji="0" lang="ru-RU" altLang="ru-RU" sz="3400" b="1" dirty="0">
              <a:solidFill>
                <a:schemeClr val="tx2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4264343" y="3257550"/>
            <a:ext cx="2143755" cy="2426369"/>
          </a:xfrm>
          <a:prstGeom prst="quadArrowCallout">
            <a:avLst>
              <a:gd name="adj1" fmla="val 21876"/>
              <a:gd name="adj2" fmla="val 30169"/>
              <a:gd name="adj3" fmla="val 21315"/>
              <a:gd name="adj4" fmla="val 536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РСО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530030" y="1654559"/>
            <a:ext cx="7612380" cy="15865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Увеличение собираемости платежей: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упрощение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процедуры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расторжения договоров с УК;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переход </a:t>
            </a: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на прямые платежи и прямые договоры с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потребителями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530030" y="5683919"/>
            <a:ext cx="7612380" cy="15865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Развитие ГЧП: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упрощение процедуры заключения концессионных соглашений;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увеличение требований к концессионерам;</a:t>
            </a:r>
          </a:p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- стандартизация условий концессионных </a:t>
            </a:r>
            <a:r>
              <a:rPr kumimoji="0" lang="ru-RU" alt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соглашений</a:t>
            </a:r>
            <a:endParaRPr kumimoji="0" lang="ru-RU" alt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2032" y="4060544"/>
            <a:ext cx="3802311" cy="80396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Требования к надежности и качеству предоставления коммунальных услуг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408098" y="4068750"/>
            <a:ext cx="3802311" cy="80396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85000"/>
              </a:lnSpc>
            </a:pPr>
            <a:r>
              <a:rPr kumimoji="0" lang="ru-RU" alt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Альтернативные методы тарифного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7626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c6dbe438fcb9388491e73459f762bb8f534"/>
</p:tagLst>
</file>

<file path=ppt/theme/theme1.xml><?xml version="1.0" encoding="utf-8"?>
<a:theme xmlns:a="http://schemas.openxmlformats.org/drawingml/2006/main" name="Тема Office">
  <a:themeElements>
    <a:clrScheme name="ИПП">
      <a:dk1>
        <a:srgbClr val="414042"/>
      </a:dk1>
      <a:lt1>
        <a:sysClr val="window" lastClr="FFFFFF"/>
      </a:lt1>
      <a:dk2>
        <a:srgbClr val="004D41"/>
      </a:dk2>
      <a:lt2>
        <a:srgbClr val="D1D3D4"/>
      </a:lt2>
      <a:accent1>
        <a:srgbClr val="C1D4C1"/>
      </a:accent1>
      <a:accent2>
        <a:srgbClr val="C8CA79"/>
      </a:accent2>
      <a:accent3>
        <a:srgbClr val="939497"/>
      </a:accent3>
      <a:accent4>
        <a:srgbClr val="414042"/>
      </a:accent4>
      <a:accent5>
        <a:srgbClr val="C06E00"/>
      </a:accent5>
      <a:accent6>
        <a:srgbClr val="C00000"/>
      </a:accent6>
      <a:hlink>
        <a:srgbClr val="0000FF"/>
      </a:hlink>
      <a:folHlink>
        <a:srgbClr val="800080"/>
      </a:folHlink>
    </a:clrScheme>
    <a:fontScheme name="ЛМВЛ">
      <a:majorFont>
        <a:latin typeface="PT Sans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453</Words>
  <Application>Microsoft Office PowerPoint</Application>
  <PresentationFormat>Произвольный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PT Sans</vt:lpstr>
      <vt:lpstr>PT Sans Narrow</vt:lpstr>
      <vt:lpstr>Times New Roman</vt:lpstr>
      <vt:lpstr>Webdings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Коралл</dc:title>
  <dc:creator>PowerGudie.ru</dc:creator>
  <cp:lastModifiedBy>Алексей Поповских</cp:lastModifiedBy>
  <cp:revision>433</cp:revision>
  <cp:lastPrinted>2017-04-26T07:46:34Z</cp:lastPrinted>
  <dcterms:created xsi:type="dcterms:W3CDTF">2016-03-30T22:50:39Z</dcterms:created>
  <dcterms:modified xsi:type="dcterms:W3CDTF">2017-04-26T07:49:42Z</dcterms:modified>
</cp:coreProperties>
</file>